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handoutMasterIdLst>
    <p:handoutMasterId r:id="rId15"/>
  </p:handoutMasterIdLst>
  <p:sldIdLst>
    <p:sldId id="381" r:id="rId2"/>
    <p:sldId id="262" r:id="rId3"/>
    <p:sldId id="268" r:id="rId4"/>
    <p:sldId id="324" r:id="rId5"/>
    <p:sldId id="326" r:id="rId6"/>
    <p:sldId id="328" r:id="rId7"/>
    <p:sldId id="330" r:id="rId8"/>
    <p:sldId id="339" r:id="rId9"/>
    <p:sldId id="342" r:id="rId10"/>
    <p:sldId id="346" r:id="rId11"/>
    <p:sldId id="386" r:id="rId12"/>
    <p:sldId id="361" r:id="rId13"/>
  </p:sldIdLst>
  <p:sldSz cx="9144000" cy="6858000" type="screen4x3"/>
  <p:notesSz cx="7102475" cy="1023461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669900"/>
    <a:srgbClr val="FF00FF"/>
    <a:srgbClr val="00FF00"/>
    <a:srgbClr val="FF9966"/>
    <a:srgbClr val="EE2253"/>
    <a:srgbClr val="6600FF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79" d="100"/>
          <a:sy n="79" d="100"/>
        </p:scale>
        <p:origin x="1570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9074" tIns="49537" rIns="99074" bIns="49537" rtlCol="0"/>
          <a:lstStyle>
            <a:lvl1pPr algn="l" eaLnBrk="1" hangingPunct="1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511175"/>
          </a:xfrm>
          <a:prstGeom prst="rect">
            <a:avLst/>
          </a:prstGeom>
        </p:spPr>
        <p:txBody>
          <a:bodyPr vert="horz" lIns="99074" tIns="49537" rIns="99074" bIns="49537" rtlCol="0"/>
          <a:lstStyle>
            <a:lvl1pPr algn="r" eaLnBrk="1" hangingPunct="1">
              <a:defRPr sz="1300"/>
            </a:lvl1pPr>
          </a:lstStyle>
          <a:p>
            <a:pPr>
              <a:defRPr/>
            </a:pPr>
            <a:fld id="{F0814106-D83E-4829-BE81-BC516D62FCF8}" type="datetimeFigureOut">
              <a:rPr lang="fr-FR"/>
              <a:pPr>
                <a:defRPr/>
              </a:pPr>
              <a:t>10/10/2024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9074" tIns="49537" rIns="99074" bIns="49537" rtlCol="0" anchor="b"/>
          <a:lstStyle>
            <a:lvl1pPr algn="l" eaLnBrk="1" hangingPunct="1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2725" y="9721850"/>
            <a:ext cx="3078163" cy="511175"/>
          </a:xfrm>
          <a:prstGeom prst="rect">
            <a:avLst/>
          </a:prstGeom>
        </p:spPr>
        <p:txBody>
          <a:bodyPr vert="horz" wrap="square" lIns="99074" tIns="49537" rIns="99074" bIns="4953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6C636CBB-4F8A-4F4C-9335-FFC396B4F8B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39593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9074" tIns="49537" rIns="99074" bIns="49537" rtlCol="0"/>
          <a:lstStyle>
            <a:lvl1pPr algn="l" eaLnBrk="1" hangingPunct="1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511175"/>
          </a:xfrm>
          <a:prstGeom prst="rect">
            <a:avLst/>
          </a:prstGeom>
        </p:spPr>
        <p:txBody>
          <a:bodyPr vert="horz" lIns="99074" tIns="49537" rIns="99074" bIns="49537" rtlCol="0"/>
          <a:lstStyle>
            <a:lvl1pPr algn="r" eaLnBrk="1" hangingPunct="1">
              <a:defRPr sz="1300"/>
            </a:lvl1pPr>
          </a:lstStyle>
          <a:p>
            <a:pPr>
              <a:defRPr/>
            </a:pPr>
            <a:fld id="{BFB583BC-060F-4CDC-9CBF-4DE06A4E1E1E}" type="datetimeFigureOut">
              <a:rPr lang="fr-FR"/>
              <a:pPr>
                <a:defRPr/>
              </a:pPr>
              <a:t>10/10/2024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4" tIns="49537" rIns="99074" bIns="49537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3250" cy="4605338"/>
          </a:xfrm>
          <a:prstGeom prst="rect">
            <a:avLst/>
          </a:prstGeom>
        </p:spPr>
        <p:txBody>
          <a:bodyPr vert="horz" lIns="99074" tIns="49537" rIns="99074" bIns="49537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9074" tIns="49537" rIns="99074" bIns="49537" rtlCol="0" anchor="b"/>
          <a:lstStyle>
            <a:lvl1pPr algn="l" eaLnBrk="1" hangingPunct="1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2725" y="9721850"/>
            <a:ext cx="3078163" cy="511175"/>
          </a:xfrm>
          <a:prstGeom prst="rect">
            <a:avLst/>
          </a:prstGeom>
        </p:spPr>
        <p:txBody>
          <a:bodyPr vert="horz" wrap="square" lIns="99074" tIns="49537" rIns="99074" bIns="4953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EA77A5F6-BF0D-4671-BDC9-680D8415551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951635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/>
          </a:p>
        </p:txBody>
      </p:sp>
      <p:sp>
        <p:nvSpPr>
          <p:cNvPr id="3482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79B3E35C-B71B-450D-A9BE-01EAA37F2B10}" type="slidenum">
              <a:rPr lang="fr-FR" altLang="fr-FR" smtClean="0"/>
              <a:pPr/>
              <a:t>3</a:t>
            </a:fld>
            <a:endParaRPr lang="fr-FR" alt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/>
          </a:p>
        </p:txBody>
      </p:sp>
      <p:sp>
        <p:nvSpPr>
          <p:cNvPr id="3584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4F5CDEC1-489F-4373-9C42-F77C294AB7D8}" type="slidenum">
              <a:rPr lang="fr-FR" altLang="fr-FR" smtClean="0"/>
              <a:pPr/>
              <a:t>8</a:t>
            </a:fld>
            <a:endParaRPr lang="fr-FR" alt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grpSp>
        <p:nvGrpSpPr>
          <p:cNvPr id="5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AA6D3C91-40C3-49B7-ADFF-5EBCB274EC6C}" type="datetimeFigureOut">
              <a:rPr lang="en-US"/>
              <a:pPr>
                <a:defRPr/>
              </a:pPr>
              <a:t>10/10/2024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225" y="236538"/>
            <a:ext cx="785813" cy="365125"/>
          </a:xfrm>
        </p:spPr>
        <p:txBody>
          <a:bodyPr/>
          <a:lstStyle>
            <a:lvl1pPr algn="l">
              <a:defRPr sz="1400"/>
            </a:lvl1pPr>
          </a:lstStyle>
          <a:p>
            <a:pPr>
              <a:defRPr/>
            </a:pPr>
            <a:fld id="{89747FD9-1460-4284-BAD0-9E99A3215F06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90616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/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29E2A819-6670-496F-B17D-ACBFDEA3A93A}" type="datetimeFigureOut">
              <a:rPr lang="en-US"/>
              <a:pPr>
                <a:defRPr/>
              </a:pPr>
              <a:t>10/10/2024</a:t>
            </a:fld>
            <a:endParaRPr lang="en-US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458634B2-C979-4E85-B374-503CFE187C9E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  <p:sp>
        <p:nvSpPr>
          <p:cNvPr id="6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132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/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7A52C849-C3C4-4E56-AE65-252B437BA317}" type="datetimeFigureOut">
              <a:rPr lang="en-US"/>
              <a:pPr>
                <a:defRPr/>
              </a:pPr>
              <a:t>10/10/2024</a:t>
            </a:fld>
            <a:endParaRPr lang="en-US"/>
          </a:p>
        </p:txBody>
      </p:sp>
      <p:sp>
        <p:nvSpPr>
          <p:cNvPr id="5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66E54B8B-75D5-4112-9581-F16B77E50B85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  <p:sp>
        <p:nvSpPr>
          <p:cNvPr id="6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296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2DA333D0-A05F-4826-B53D-CF351AE7A2AB}" type="datetimeFigureOut">
              <a:rPr lang="en-US"/>
              <a:pPr>
                <a:defRPr/>
              </a:pPr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657B8353-2AB0-406F-8691-B33E8F7A0D02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977479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EECDF807-BBA0-4DAA-B359-F3CC9623ADEE}" type="datetimeFigureOut">
              <a:rPr lang="en-US"/>
              <a:pPr>
                <a:defRPr/>
              </a:pPr>
              <a:t>10/10/2024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A8C382B6-9CF6-4AEA-BA63-8A56FA733FB9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3086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30316873-ADE6-4BB2-9F89-5777A296F1A1}" type="datetimeFigureOut">
              <a:rPr lang="en-US"/>
              <a:pPr>
                <a:defRPr/>
              </a:pPr>
              <a:t>10/10/2024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0936472D-FB75-4531-88C3-975C265D1B38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871784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FE36BCC6-447C-4322-B604-CEBDE618790C}" type="datetimeFigureOut">
              <a:rPr lang="en-US"/>
              <a:pPr>
                <a:defRPr/>
              </a:pPr>
              <a:t>10/10/2024</a:t>
            </a:fld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E1E6562E-67B9-403E-9BE1-34982200EE4F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  <p:sp>
        <p:nvSpPr>
          <p:cNvPr id="4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84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1DA56B76-702A-4BC0-BF05-88F39D1D0C03}" type="datetimeFigureOut">
              <a:rPr lang="en-US"/>
              <a:pPr>
                <a:defRPr/>
              </a:pPr>
              <a:t>10/10/2024</a:t>
            </a:fld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9D2B1FFE-1DB5-430D-859C-1BB3CCF11D70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  <p:sp>
        <p:nvSpPr>
          <p:cNvPr id="7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382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F6797E65-03B0-4243-9810-BDB590927FC2}" type="datetimeFigureOut">
              <a:rPr lang="en-US"/>
              <a:pPr>
                <a:defRPr/>
              </a:pPr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DCE7EE4E-22D5-47AD-9D9C-9D4F70F49D46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414969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0AB3965F-3729-405C-BB5A-177878B59288}" type="datetimeFigureOut">
              <a:rPr lang="en-US"/>
              <a:pPr>
                <a:defRPr/>
              </a:pPr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95896945-5629-4FF0-B120-81A903E61F93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676766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D23F3B0D-E890-4284-A099-EE6BB9290F5A}" type="datetimeFigureOut">
              <a:rPr lang="en-US"/>
              <a:pPr>
                <a:defRPr/>
              </a:pPr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9EB8606F-96FC-4324-8053-B3A6B08E0004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221859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103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19200" y="838200"/>
            <a:ext cx="7467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en-US" alt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A79D99"/>
                </a:solidFill>
              </a:defRPr>
            </a:lvl1pPr>
          </a:lstStyle>
          <a:p>
            <a:pPr>
              <a:defRPr/>
            </a:pPr>
            <a:fld id="{95375318-987E-4FAB-B6DA-6E4B24F42D0F}" type="slidenum">
              <a:rPr lang="en-US" altLang="fr-FR"/>
              <a:pPr>
                <a:defRPr/>
              </a:pPr>
              <a:t>‹N°›</a:t>
            </a:fld>
            <a:endParaRPr lang="en-US" altLang="fr-FR">
              <a:solidFill>
                <a:srgbClr val="AAA39E"/>
              </a:solidFill>
            </a:endParaRPr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563" y="4821238"/>
            <a:ext cx="262572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2D40D1B-5446-4886-9E3F-1BBBF3996AC2}" type="datetimeFigureOut">
              <a:rPr lang="en-US"/>
              <a:pPr>
                <a:defRPr/>
              </a:pPr>
              <a:t>10/10/2024</a:t>
            </a:fld>
            <a:endParaRPr lang="en-US">
              <a:solidFill>
                <a:schemeClr val="bg2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81" r:id="rId1"/>
    <p:sldLayoutId id="2147485082" r:id="rId2"/>
    <p:sldLayoutId id="2147485083" r:id="rId3"/>
    <p:sldLayoutId id="2147485084" r:id="rId4"/>
    <p:sldLayoutId id="2147485085" r:id="rId5"/>
    <p:sldLayoutId id="2147485086" r:id="rId6"/>
    <p:sldLayoutId id="2147485087" r:id="rId7"/>
    <p:sldLayoutId id="2147485088" r:id="rId8"/>
    <p:sldLayoutId id="2147485089" r:id="rId9"/>
    <p:sldLayoutId id="2147485090" r:id="rId10"/>
    <p:sldLayoutId id="214748509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˃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Calibri" pitchFamily="34" charset="0"/>
        <a:buChar char="+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Espace réservé du contenu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6375" y="3175"/>
            <a:ext cx="6048375" cy="717550"/>
          </a:xfrm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708275"/>
            <a:ext cx="8893175" cy="414972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ZoneTexte 4"/>
          <p:cNvSpPr txBox="1">
            <a:spLocks noChangeArrowheads="1"/>
          </p:cNvSpPr>
          <p:nvPr/>
        </p:nvSpPr>
        <p:spPr bwMode="auto">
          <a:xfrm>
            <a:off x="777875" y="1081088"/>
            <a:ext cx="7920038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/>
            <a:r>
              <a:rPr lang="ar-MA" sz="5400" b="1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الآفاق</a:t>
            </a:r>
            <a:r>
              <a:rPr lang="fr-FR" sz="5400" b="1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 </a:t>
            </a:r>
            <a:r>
              <a:rPr lang="ar-MA" sz="5400" b="1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الدراسية والتكوينية</a:t>
            </a:r>
            <a:r>
              <a:rPr lang="fr-FR" sz="5400" b="1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MA" sz="5400" b="1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بعد</a:t>
            </a:r>
            <a:r>
              <a:rPr lang="fr-FR" sz="5400" b="1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 </a:t>
            </a:r>
            <a:r>
              <a:rPr lang="ar-MA" sz="5400" b="1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الثالثة</a:t>
            </a:r>
            <a:r>
              <a:rPr lang="fr-FR" sz="5400" b="1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MA" sz="5400" b="1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إعدادي</a:t>
            </a:r>
            <a:endParaRPr lang="fr-FR" sz="5400" b="1" dirty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algn="r" rtl="1"/>
            <a:r>
              <a:rPr lang="ar-MA" sz="3200" b="1" dirty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endParaRPr lang="fr-FR" sz="3200" b="1" dirty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7"/>
          <p:cNvSpPr txBox="1">
            <a:spLocks noChangeArrowheads="1"/>
          </p:cNvSpPr>
          <p:nvPr/>
        </p:nvSpPr>
        <p:spPr bwMode="auto">
          <a:xfrm>
            <a:off x="1223951" y="188640"/>
            <a:ext cx="644439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ar-MA" sz="4000" b="1" cap="all" dirty="0">
                <a:ln w="0"/>
                <a:solidFill>
                  <a:srgbClr val="A50021"/>
                </a:solidFill>
                <a:effectLst>
                  <a:reflection blurRad="12700" stA="50000" endPos="50000" dist="5000" dir="5400000" sy="-100000" rotWithShape="0"/>
                </a:effectLst>
                <a:latin typeface="Verdana" pitchFamily="34" charset="0"/>
                <a:cs typeface="AF_Najed" pitchFamily="2" charset="-78"/>
              </a:rPr>
              <a:t>استكشاف الآفاق الدراسية بعد الثالثة إعدادي</a:t>
            </a:r>
            <a:endParaRPr lang="fr-FR" sz="4000" b="1" cap="all" dirty="0">
              <a:ln w="0"/>
              <a:solidFill>
                <a:srgbClr val="A50021"/>
              </a:solidFill>
              <a:effectLst>
                <a:reflection blurRad="12700" stA="50000" endPos="50000" dist="5000" dir="5400000" sy="-100000" rotWithShape="0"/>
              </a:effectLst>
              <a:latin typeface="Verdana" pitchFamily="34" charset="0"/>
              <a:cs typeface="AF_Najed" pitchFamily="2" charset="-78"/>
            </a:endParaRPr>
          </a:p>
        </p:txBody>
      </p:sp>
      <p:sp>
        <p:nvSpPr>
          <p:cNvPr id="5" name="Organigramme : Délai 4"/>
          <p:cNvSpPr/>
          <p:nvPr/>
        </p:nvSpPr>
        <p:spPr>
          <a:xfrm>
            <a:off x="7380288" y="2205038"/>
            <a:ext cx="1763712" cy="3311525"/>
          </a:xfrm>
          <a:prstGeom prst="flowChartDelay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rtl="1" eaLnBrk="1" hangingPunct="1">
              <a:defRPr/>
            </a:pPr>
            <a:r>
              <a:rPr lang="ar-MA" sz="4400" b="1" dirty="0">
                <a:solidFill>
                  <a:srgbClr val="00B0F0"/>
                </a:solidFill>
              </a:rPr>
              <a:t>الثالثة</a:t>
            </a:r>
          </a:p>
          <a:p>
            <a:pPr eaLnBrk="1" hangingPunct="1">
              <a:defRPr/>
            </a:pPr>
            <a:r>
              <a:rPr lang="ar-MA" sz="4400" b="1" dirty="0">
                <a:solidFill>
                  <a:srgbClr val="00B0F0"/>
                </a:solidFill>
              </a:rPr>
              <a:t>إعدادي</a:t>
            </a:r>
            <a:endParaRPr lang="fr-FR" sz="4400" b="1" dirty="0">
              <a:solidFill>
                <a:srgbClr val="00B0F0"/>
              </a:solidFill>
              <a:cs typeface="Arial" pitchFamily="34" charset="0"/>
            </a:endParaRPr>
          </a:p>
        </p:txBody>
      </p:sp>
      <p:sp>
        <p:nvSpPr>
          <p:cNvPr id="6" name="Arrondir un rectangle avec un coin diagonal 5"/>
          <p:cNvSpPr/>
          <p:nvPr/>
        </p:nvSpPr>
        <p:spPr>
          <a:xfrm>
            <a:off x="3924300" y="1628775"/>
            <a:ext cx="2735263" cy="1584325"/>
          </a:xfrm>
          <a:prstGeom prst="round2Diag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ar-MA" sz="3200" b="1" dirty="0">
                <a:solidFill>
                  <a:schemeClr val="tx1"/>
                </a:solidFill>
                <a:latin typeface="Verdana" pitchFamily="34" charset="0"/>
              </a:rPr>
              <a:t>الـجذوع</a:t>
            </a:r>
            <a:r>
              <a:rPr lang="ar-MA" sz="3200" b="1" dirty="0">
                <a:solidFill>
                  <a:schemeClr val="tx1"/>
                </a:solidFill>
                <a:ea typeface="Al-Hadith1"/>
                <a:cs typeface="Al-Hadith1"/>
              </a:rPr>
              <a:t> </a:t>
            </a:r>
            <a:r>
              <a:rPr lang="ar-MA" sz="3200" b="1" dirty="0">
                <a:solidFill>
                  <a:schemeClr val="tx1"/>
                </a:solidFill>
                <a:latin typeface="Verdana" pitchFamily="34" charset="0"/>
              </a:rPr>
              <a:t>المشـتركة</a:t>
            </a:r>
          </a:p>
          <a:p>
            <a:pPr algn="ctr" eaLnBrk="1" hangingPunct="1">
              <a:defRPr/>
            </a:pPr>
            <a:r>
              <a:rPr lang="ar-MA" sz="3200" b="1" dirty="0">
                <a:solidFill>
                  <a:schemeClr val="tx1"/>
                </a:solidFill>
                <a:latin typeface="Verdana" pitchFamily="34" charset="0"/>
              </a:rPr>
              <a:t>بالثانوي</a:t>
            </a:r>
            <a:r>
              <a:rPr lang="ar-MA" sz="2400" b="1" u="sng" dirty="0">
                <a:solidFill>
                  <a:srgbClr val="262E35"/>
                </a:solidFill>
                <a:ea typeface="Al-Hadith1"/>
                <a:cs typeface="Al-Hadith1"/>
              </a:rPr>
              <a:t> </a:t>
            </a:r>
            <a:r>
              <a:rPr lang="ar-MA" sz="3200" b="1" dirty="0">
                <a:solidFill>
                  <a:schemeClr val="tx1"/>
                </a:solidFill>
                <a:latin typeface="Verdana" pitchFamily="34" charset="0"/>
              </a:rPr>
              <a:t>التأهيلي</a:t>
            </a:r>
            <a:endParaRPr lang="fr-FR" sz="3200" b="1" dirty="0">
              <a:solidFill>
                <a:schemeClr val="tx1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7" name="Arrondir un rectangle avec un coin diagonal 6">
            <a:hlinkClick r:id="" action="ppaction://noaction"/>
          </p:cNvPr>
          <p:cNvSpPr/>
          <p:nvPr/>
        </p:nvSpPr>
        <p:spPr>
          <a:xfrm>
            <a:off x="3708400" y="4738688"/>
            <a:ext cx="2486025" cy="1557337"/>
          </a:xfrm>
          <a:prstGeom prst="round2Diag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ar-MA" sz="3200" b="1">
                <a:solidFill>
                  <a:schemeClr val="tx1"/>
                </a:solidFill>
                <a:latin typeface="Verdana" pitchFamily="34" charset="0"/>
              </a:rPr>
              <a:t>التكوين</a:t>
            </a:r>
            <a:r>
              <a:rPr lang="ar-MA" sz="2400" b="1">
                <a:solidFill>
                  <a:srgbClr val="262E35"/>
                </a:solidFill>
                <a:ea typeface="Al-Hadith1"/>
                <a:cs typeface="Al-Hadith1"/>
              </a:rPr>
              <a:t> </a:t>
            </a:r>
            <a:r>
              <a:rPr lang="ar-MA" sz="3200" b="1">
                <a:solidFill>
                  <a:schemeClr val="tx1"/>
                </a:solidFill>
                <a:latin typeface="Verdana" pitchFamily="34" charset="0"/>
              </a:rPr>
              <a:t>المهني</a:t>
            </a:r>
          </a:p>
          <a:p>
            <a:pPr algn="ctr" eaLnBrk="1" hangingPunct="1">
              <a:defRPr/>
            </a:pPr>
            <a:r>
              <a:rPr lang="ar-MA" sz="3200" b="1">
                <a:solidFill>
                  <a:schemeClr val="tx1"/>
                </a:solidFill>
                <a:latin typeface="Verdana" pitchFamily="34" charset="0"/>
              </a:rPr>
              <a:t>بمؤسسات</a:t>
            </a:r>
            <a:r>
              <a:rPr lang="ar-MA" sz="1600" b="1" u="sng">
                <a:solidFill>
                  <a:srgbClr val="262E35"/>
                </a:solidFill>
                <a:ea typeface="Al-Hadith1"/>
                <a:cs typeface="Al-Hadith1"/>
              </a:rPr>
              <a:t> </a:t>
            </a:r>
            <a:r>
              <a:rPr lang="ar-MA" sz="3200" b="1">
                <a:solidFill>
                  <a:schemeClr val="tx1"/>
                </a:solidFill>
                <a:latin typeface="Verdana" pitchFamily="34" charset="0"/>
              </a:rPr>
              <a:t>التكوين</a:t>
            </a:r>
            <a:r>
              <a:rPr lang="ar-MA" sz="1600" b="1" u="sng">
                <a:solidFill>
                  <a:srgbClr val="262E35"/>
                </a:solidFill>
                <a:ea typeface="Al-Hadith1"/>
                <a:cs typeface="Al-Hadith1"/>
              </a:rPr>
              <a:t> </a:t>
            </a:r>
            <a:r>
              <a:rPr lang="ar-MA" sz="3200" b="1">
                <a:solidFill>
                  <a:schemeClr val="tx1"/>
                </a:solidFill>
                <a:latin typeface="Verdana" pitchFamily="34" charset="0"/>
              </a:rPr>
              <a:t>المهني</a:t>
            </a:r>
            <a:endParaRPr lang="fr-FR" sz="3200" b="1">
              <a:solidFill>
                <a:schemeClr val="tx1"/>
              </a:solidFill>
              <a:latin typeface="Verdana" pitchFamily="34" charset="0"/>
              <a:cs typeface="Arial" pitchFamily="34" charset="0"/>
            </a:endParaRPr>
          </a:p>
        </p:txBody>
      </p:sp>
      <p:cxnSp>
        <p:nvCxnSpPr>
          <p:cNvPr id="9" name="Connecteur en arc 8"/>
          <p:cNvCxnSpPr>
            <a:endCxn id="6" idx="0"/>
          </p:cNvCxnSpPr>
          <p:nvPr/>
        </p:nvCxnSpPr>
        <p:spPr>
          <a:xfrm rot="10800000">
            <a:off x="6659563" y="2420938"/>
            <a:ext cx="792162" cy="504825"/>
          </a:xfrm>
          <a:prstGeom prst="curvedConnector3">
            <a:avLst>
              <a:gd name="adj1" fmla="val 50000"/>
            </a:avLst>
          </a:prstGeom>
          <a:ln w="76200">
            <a:solidFill>
              <a:srgbClr val="00FF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en arc 10"/>
          <p:cNvCxnSpPr>
            <a:endCxn id="7" idx="0"/>
          </p:cNvCxnSpPr>
          <p:nvPr/>
        </p:nvCxnSpPr>
        <p:spPr>
          <a:xfrm rot="10800000" flipV="1">
            <a:off x="6194425" y="4737100"/>
            <a:ext cx="1257300" cy="779463"/>
          </a:xfrm>
          <a:prstGeom prst="curvedConnector3">
            <a:avLst>
              <a:gd name="adj1" fmla="val 50000"/>
            </a:avLst>
          </a:prstGeom>
          <a:ln w="76200">
            <a:solidFill>
              <a:srgbClr val="00FF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Accolades 11">
            <a:hlinkClick r:id="rId2" action="ppaction://hlinksldjump"/>
          </p:cNvPr>
          <p:cNvSpPr/>
          <p:nvPr/>
        </p:nvSpPr>
        <p:spPr>
          <a:xfrm>
            <a:off x="179388" y="728464"/>
            <a:ext cx="2736429" cy="1944886"/>
          </a:xfrm>
          <a:prstGeom prst="bracePair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solidFill>
              <a:srgbClr val="FC5F1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ar-MA" sz="3200" b="1" dirty="0">
                <a:solidFill>
                  <a:srgbClr val="FF0000"/>
                </a:solidFill>
                <a:latin typeface="Verdana" pitchFamily="34" charset="0"/>
              </a:rPr>
              <a:t>المسالك</a:t>
            </a:r>
            <a:r>
              <a:rPr lang="ar-MA" sz="2400" b="1" dirty="0">
                <a:solidFill>
                  <a:srgbClr val="FF0000"/>
                </a:solidFill>
                <a:ea typeface="Al-Hadith1"/>
                <a:cs typeface="Al-Hadith1"/>
              </a:rPr>
              <a:t> </a:t>
            </a:r>
            <a:r>
              <a:rPr lang="ar-MA" sz="3200" b="1" dirty="0">
                <a:solidFill>
                  <a:srgbClr val="FF0000"/>
                </a:solidFill>
                <a:latin typeface="Verdana" pitchFamily="34" charset="0"/>
              </a:rPr>
              <a:t>العامة بمختلف الخيارات اللغوية</a:t>
            </a:r>
            <a:endParaRPr lang="fr-FR" sz="3200" b="1" dirty="0">
              <a:solidFill>
                <a:srgbClr val="FF000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15" name="Accolades 14">
            <a:hlinkClick r:id="" action="ppaction://noaction"/>
          </p:cNvPr>
          <p:cNvSpPr/>
          <p:nvPr/>
        </p:nvSpPr>
        <p:spPr>
          <a:xfrm>
            <a:off x="179388" y="3284538"/>
            <a:ext cx="2592412" cy="649287"/>
          </a:xfrm>
          <a:prstGeom prst="bracePair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solidFill>
              <a:srgbClr val="FC5F1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ar-MA" sz="3200" b="1" dirty="0">
                <a:solidFill>
                  <a:srgbClr val="FF0000"/>
                </a:solidFill>
                <a:latin typeface="Verdana" pitchFamily="34" charset="0"/>
              </a:rPr>
              <a:t>المسالك</a:t>
            </a:r>
            <a:r>
              <a:rPr lang="ar-MA" sz="2400" b="1" dirty="0">
                <a:solidFill>
                  <a:srgbClr val="FF0000"/>
                </a:solidFill>
                <a:ea typeface="Al-Hadith1"/>
                <a:cs typeface="Al-Hadith1"/>
              </a:rPr>
              <a:t> </a:t>
            </a:r>
            <a:r>
              <a:rPr lang="ar-MA" sz="3200" b="1" dirty="0">
                <a:solidFill>
                  <a:srgbClr val="FF0000"/>
                </a:solidFill>
                <a:latin typeface="Verdana" pitchFamily="34" charset="0"/>
              </a:rPr>
              <a:t>المهنية</a:t>
            </a:r>
            <a:endParaRPr lang="fr-FR" sz="3200" b="1" dirty="0">
              <a:solidFill>
                <a:srgbClr val="FF0000"/>
              </a:solidFill>
              <a:latin typeface="Verdana" pitchFamily="34" charset="0"/>
              <a:cs typeface="Arial" pitchFamily="34" charset="0"/>
            </a:endParaRPr>
          </a:p>
        </p:txBody>
      </p:sp>
      <p:cxnSp>
        <p:nvCxnSpPr>
          <p:cNvPr id="19" name="Connecteur en arc 18"/>
          <p:cNvCxnSpPr/>
          <p:nvPr/>
        </p:nvCxnSpPr>
        <p:spPr>
          <a:xfrm rot="10800000" flipV="1">
            <a:off x="2915817" y="1520631"/>
            <a:ext cx="1008485" cy="180276"/>
          </a:xfrm>
          <a:prstGeom prst="curvedConnector3">
            <a:avLst>
              <a:gd name="adj1" fmla="val 50000"/>
            </a:avLst>
          </a:prstGeom>
          <a:ln w="57150">
            <a:solidFill>
              <a:srgbClr val="00FF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en arc 24"/>
          <p:cNvCxnSpPr/>
          <p:nvPr/>
        </p:nvCxnSpPr>
        <p:spPr>
          <a:xfrm rot="10800000" flipV="1">
            <a:off x="2771801" y="2781300"/>
            <a:ext cx="1152501" cy="863600"/>
          </a:xfrm>
          <a:prstGeom prst="curvedConnector3">
            <a:avLst>
              <a:gd name="adj1" fmla="val 50000"/>
            </a:avLst>
          </a:prstGeom>
          <a:ln w="57150">
            <a:solidFill>
              <a:srgbClr val="00FF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orme libre 27"/>
          <p:cNvSpPr/>
          <p:nvPr/>
        </p:nvSpPr>
        <p:spPr>
          <a:xfrm>
            <a:off x="2771800" y="177595"/>
            <a:ext cx="4420493" cy="1048990"/>
          </a:xfrm>
          <a:custGeom>
            <a:avLst/>
            <a:gdLst>
              <a:gd name="connsiteX0" fmla="*/ 0 w 1904255"/>
              <a:gd name="connsiteY0" fmla="*/ 0 h 1270138"/>
              <a:gd name="connsiteX1" fmla="*/ 1904255 w 1904255"/>
              <a:gd name="connsiteY1" fmla="*/ 0 h 1270138"/>
              <a:gd name="connsiteX2" fmla="*/ 1904255 w 1904255"/>
              <a:gd name="connsiteY2" fmla="*/ 1270138 h 1270138"/>
              <a:gd name="connsiteX3" fmla="*/ 0 w 1904255"/>
              <a:gd name="connsiteY3" fmla="*/ 1270138 h 1270138"/>
              <a:gd name="connsiteX4" fmla="*/ 0 w 1904255"/>
              <a:gd name="connsiteY4" fmla="*/ 0 h 1270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4255" h="1270138">
                <a:moveTo>
                  <a:pt x="0" y="0"/>
                </a:moveTo>
                <a:lnTo>
                  <a:pt x="1904255" y="0"/>
                </a:lnTo>
                <a:lnTo>
                  <a:pt x="1904255" y="1270138"/>
                </a:lnTo>
                <a:lnTo>
                  <a:pt x="0" y="1270138"/>
                </a:lnTo>
                <a:lnTo>
                  <a:pt x="0" y="0"/>
                </a:lnTo>
                <a:close/>
              </a:path>
            </a:pathLst>
          </a:custGeom>
          <a:solidFill>
            <a:srgbClr val="33CC33">
              <a:alpha val="9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304681" tIns="248920" rIns="248920" bIns="248920" spcCol="1270" anchor="ctr"/>
          <a:lstStyle/>
          <a:p>
            <a:pPr algn="ctr" defTabSz="1555750" eaLnBrk="1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MA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cs typeface="AF_Najed" pitchFamily="2" charset="-78"/>
              </a:rPr>
              <a:t>المسالك</a:t>
            </a:r>
            <a:r>
              <a:rPr lang="ar-MA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l-Hadith1" pitchFamily="2" charset="-78"/>
              </a:rPr>
              <a:t> </a:t>
            </a:r>
            <a:r>
              <a:rPr lang="ar-MA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cs typeface="AF_Najed" pitchFamily="2" charset="-78"/>
              </a:rPr>
              <a:t>العامة بمختلف الخيارات اللغوية</a:t>
            </a:r>
            <a:endParaRPr lang="fr-FR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  <a:cs typeface="AF_Najed" pitchFamily="2" charset="-78"/>
            </a:endParaRPr>
          </a:p>
        </p:txBody>
      </p:sp>
      <p:sp>
        <p:nvSpPr>
          <p:cNvPr id="30" name="Forme libre 29"/>
          <p:cNvSpPr/>
          <p:nvPr/>
        </p:nvSpPr>
        <p:spPr>
          <a:xfrm rot="19656129">
            <a:off x="116900" y="361650"/>
            <a:ext cx="2563125" cy="1048465"/>
          </a:xfrm>
          <a:custGeom>
            <a:avLst/>
            <a:gdLst>
              <a:gd name="connsiteX0" fmla="*/ 0 w 1269503"/>
              <a:gd name="connsiteY0" fmla="*/ 634752 h 1269503"/>
              <a:gd name="connsiteX1" fmla="*/ 185915 w 1269503"/>
              <a:gd name="connsiteY1" fmla="*/ 185915 h 1269503"/>
              <a:gd name="connsiteX2" fmla="*/ 634753 w 1269503"/>
              <a:gd name="connsiteY2" fmla="*/ 1 h 1269503"/>
              <a:gd name="connsiteX3" fmla="*/ 1083590 w 1269503"/>
              <a:gd name="connsiteY3" fmla="*/ 185916 h 1269503"/>
              <a:gd name="connsiteX4" fmla="*/ 1269504 w 1269503"/>
              <a:gd name="connsiteY4" fmla="*/ 634754 h 1269503"/>
              <a:gd name="connsiteX5" fmla="*/ 1083589 w 1269503"/>
              <a:gd name="connsiteY5" fmla="*/ 1083592 h 1269503"/>
              <a:gd name="connsiteX6" fmla="*/ 634751 w 1269503"/>
              <a:gd name="connsiteY6" fmla="*/ 1269506 h 1269503"/>
              <a:gd name="connsiteX7" fmla="*/ 185914 w 1269503"/>
              <a:gd name="connsiteY7" fmla="*/ 1083591 h 1269503"/>
              <a:gd name="connsiteX8" fmla="*/ 0 w 1269503"/>
              <a:gd name="connsiteY8" fmla="*/ 634753 h 1269503"/>
              <a:gd name="connsiteX9" fmla="*/ 0 w 1269503"/>
              <a:gd name="connsiteY9" fmla="*/ 634752 h 1269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69503" h="1269503">
                <a:moveTo>
                  <a:pt x="0" y="634752"/>
                </a:moveTo>
                <a:cubicBezTo>
                  <a:pt x="0" y="466405"/>
                  <a:pt x="66876" y="304954"/>
                  <a:pt x="185915" y="185915"/>
                </a:cubicBezTo>
                <a:cubicBezTo>
                  <a:pt x="304954" y="66876"/>
                  <a:pt x="466406" y="1"/>
                  <a:pt x="634753" y="1"/>
                </a:cubicBezTo>
                <a:cubicBezTo>
                  <a:pt x="803100" y="1"/>
                  <a:pt x="964551" y="66877"/>
                  <a:pt x="1083590" y="185916"/>
                </a:cubicBezTo>
                <a:cubicBezTo>
                  <a:pt x="1202629" y="304955"/>
                  <a:pt x="1269504" y="466407"/>
                  <a:pt x="1269504" y="634754"/>
                </a:cubicBezTo>
                <a:cubicBezTo>
                  <a:pt x="1269504" y="803101"/>
                  <a:pt x="1202628" y="964552"/>
                  <a:pt x="1083589" y="1083592"/>
                </a:cubicBezTo>
                <a:cubicBezTo>
                  <a:pt x="964550" y="1202631"/>
                  <a:pt x="803098" y="1269507"/>
                  <a:pt x="634751" y="1269506"/>
                </a:cubicBezTo>
                <a:cubicBezTo>
                  <a:pt x="466404" y="1269506"/>
                  <a:pt x="304953" y="1202630"/>
                  <a:pt x="185914" y="1083591"/>
                </a:cubicBezTo>
                <a:cubicBezTo>
                  <a:pt x="66875" y="964552"/>
                  <a:pt x="0" y="803100"/>
                  <a:pt x="0" y="634753"/>
                </a:cubicBezTo>
                <a:lnTo>
                  <a:pt x="0" y="634752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85915" tIns="185914" rIns="185915" bIns="185914" anchor="ctr"/>
          <a:lstStyle>
            <a:lvl1pPr defTabSz="10223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223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223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223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223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ar-MA" sz="3200">
                <a:solidFill>
                  <a:srgbClr val="FFFFFF"/>
                </a:solidFill>
                <a:latin typeface="ae_AlHor" pitchFamily="18" charset="0"/>
              </a:rPr>
              <a:t>الجذوع المشتركة</a:t>
            </a:r>
            <a:endParaRPr lang="fr-FR" sz="3200">
              <a:solidFill>
                <a:srgbClr val="FFFFFF"/>
              </a:solidFill>
              <a:latin typeface="ae_AlHor" pitchFamily="18" charset="0"/>
            </a:endParaRPr>
          </a:p>
        </p:txBody>
      </p:sp>
      <p:sp>
        <p:nvSpPr>
          <p:cNvPr id="40" name="Forme libre 39"/>
          <p:cNvSpPr/>
          <p:nvPr/>
        </p:nvSpPr>
        <p:spPr>
          <a:xfrm>
            <a:off x="394752" y="2841891"/>
            <a:ext cx="1584960" cy="2160240"/>
          </a:xfrm>
          <a:custGeom>
            <a:avLst/>
            <a:gdLst>
              <a:gd name="connsiteX0" fmla="*/ 0 w 1584960"/>
              <a:gd name="connsiteY0" fmla="*/ 264165 h 1584960"/>
              <a:gd name="connsiteX1" fmla="*/ 77372 w 1584960"/>
              <a:gd name="connsiteY1" fmla="*/ 77372 h 1584960"/>
              <a:gd name="connsiteX2" fmla="*/ 264165 w 1584960"/>
              <a:gd name="connsiteY2" fmla="*/ 0 h 1584960"/>
              <a:gd name="connsiteX3" fmla="*/ 1320795 w 1584960"/>
              <a:gd name="connsiteY3" fmla="*/ 0 h 1584960"/>
              <a:gd name="connsiteX4" fmla="*/ 1507588 w 1584960"/>
              <a:gd name="connsiteY4" fmla="*/ 77372 h 1584960"/>
              <a:gd name="connsiteX5" fmla="*/ 1584960 w 1584960"/>
              <a:gd name="connsiteY5" fmla="*/ 264165 h 1584960"/>
              <a:gd name="connsiteX6" fmla="*/ 1584960 w 1584960"/>
              <a:gd name="connsiteY6" fmla="*/ 1320795 h 1584960"/>
              <a:gd name="connsiteX7" fmla="*/ 1507588 w 1584960"/>
              <a:gd name="connsiteY7" fmla="*/ 1507588 h 1584960"/>
              <a:gd name="connsiteX8" fmla="*/ 1320795 w 1584960"/>
              <a:gd name="connsiteY8" fmla="*/ 1584960 h 1584960"/>
              <a:gd name="connsiteX9" fmla="*/ 264165 w 1584960"/>
              <a:gd name="connsiteY9" fmla="*/ 1584960 h 1584960"/>
              <a:gd name="connsiteX10" fmla="*/ 77372 w 1584960"/>
              <a:gd name="connsiteY10" fmla="*/ 1507588 h 1584960"/>
              <a:gd name="connsiteX11" fmla="*/ 0 w 1584960"/>
              <a:gd name="connsiteY11" fmla="*/ 1320795 h 1584960"/>
              <a:gd name="connsiteX12" fmla="*/ 0 w 1584960"/>
              <a:gd name="connsiteY12" fmla="*/ 264165 h 158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4960" h="1584960">
                <a:moveTo>
                  <a:pt x="0" y="264165"/>
                </a:moveTo>
                <a:cubicBezTo>
                  <a:pt x="0" y="194104"/>
                  <a:pt x="27832" y="126913"/>
                  <a:pt x="77372" y="77372"/>
                </a:cubicBezTo>
                <a:cubicBezTo>
                  <a:pt x="126913" y="27832"/>
                  <a:pt x="194104" y="0"/>
                  <a:pt x="264165" y="0"/>
                </a:cubicBezTo>
                <a:lnTo>
                  <a:pt x="1320795" y="0"/>
                </a:lnTo>
                <a:cubicBezTo>
                  <a:pt x="1390856" y="0"/>
                  <a:pt x="1458047" y="27832"/>
                  <a:pt x="1507588" y="77372"/>
                </a:cubicBezTo>
                <a:cubicBezTo>
                  <a:pt x="1557128" y="126913"/>
                  <a:pt x="1584960" y="194104"/>
                  <a:pt x="1584960" y="264165"/>
                </a:cubicBezTo>
                <a:lnTo>
                  <a:pt x="1584960" y="1320795"/>
                </a:lnTo>
                <a:cubicBezTo>
                  <a:pt x="1584960" y="1390856"/>
                  <a:pt x="1557128" y="1458047"/>
                  <a:pt x="1507588" y="1507588"/>
                </a:cubicBezTo>
                <a:cubicBezTo>
                  <a:pt x="1458047" y="1557129"/>
                  <a:pt x="1390856" y="1584960"/>
                  <a:pt x="1320795" y="1584960"/>
                </a:cubicBezTo>
                <a:lnTo>
                  <a:pt x="264165" y="1584960"/>
                </a:lnTo>
                <a:cubicBezTo>
                  <a:pt x="194104" y="1584960"/>
                  <a:pt x="126913" y="1557128"/>
                  <a:pt x="77372" y="1507588"/>
                </a:cubicBezTo>
                <a:cubicBezTo>
                  <a:pt x="27831" y="1458047"/>
                  <a:pt x="0" y="1390856"/>
                  <a:pt x="0" y="1320795"/>
                </a:cubicBezTo>
                <a:lnTo>
                  <a:pt x="0" y="264165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95481" tIns="195481" rIns="195481" bIns="195481" anchor="ctr"/>
          <a:lstStyle>
            <a:lvl1pPr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ar-MA" sz="3200" b="1" dirty="0">
                <a:solidFill>
                  <a:srgbClr val="002060"/>
                </a:solidFill>
                <a:latin typeface="Verdana" pitchFamily="34" charset="0"/>
              </a:rPr>
              <a:t>الجذع</a:t>
            </a:r>
            <a:r>
              <a:rPr lang="ar-MA" sz="2000" b="1" dirty="0">
                <a:solidFill>
                  <a:srgbClr val="002060"/>
                </a:solidFill>
                <a:latin typeface="Calibri" pitchFamily="34" charset="0"/>
                <a:ea typeface="Hesham Cortoba"/>
                <a:cs typeface="Hesham Cortoba"/>
              </a:rPr>
              <a:t> </a:t>
            </a:r>
            <a:r>
              <a:rPr lang="ar-MA" sz="3200" b="1" dirty="0">
                <a:solidFill>
                  <a:srgbClr val="002060"/>
                </a:solidFill>
                <a:latin typeface="Verdana" pitchFamily="34" charset="0"/>
              </a:rPr>
              <a:t>المشترك</a:t>
            </a:r>
            <a:r>
              <a:rPr lang="ar-MA" sz="2000" b="1" dirty="0">
                <a:solidFill>
                  <a:srgbClr val="002060"/>
                </a:solidFill>
                <a:latin typeface="Calibri" pitchFamily="34" charset="0"/>
                <a:ea typeface="Hesham Cortoba"/>
                <a:cs typeface="Hesham Cortoba"/>
              </a:rPr>
              <a:t> </a:t>
            </a:r>
            <a:r>
              <a:rPr lang="ar-MA" sz="3200" b="1" dirty="0">
                <a:solidFill>
                  <a:srgbClr val="002060"/>
                </a:solidFill>
                <a:latin typeface="Verdana" pitchFamily="34" charset="0"/>
              </a:rPr>
              <a:t>للتعليم</a:t>
            </a:r>
            <a:r>
              <a:rPr lang="ar-MA" sz="2000" b="1" dirty="0">
                <a:solidFill>
                  <a:srgbClr val="002060"/>
                </a:solidFill>
                <a:latin typeface="Calibri" pitchFamily="34" charset="0"/>
                <a:ea typeface="Hesham Cortoba"/>
                <a:cs typeface="Hesham Cortoba"/>
              </a:rPr>
              <a:t> </a:t>
            </a:r>
            <a:r>
              <a:rPr lang="ar-MA" sz="3200" b="1" dirty="0">
                <a:solidFill>
                  <a:srgbClr val="002060"/>
                </a:solidFill>
                <a:latin typeface="Verdana" pitchFamily="34" charset="0"/>
              </a:rPr>
              <a:t>الأصيل</a:t>
            </a:r>
            <a:endParaRPr lang="fr-FR" sz="32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41" name="Forme libre 40"/>
          <p:cNvSpPr/>
          <p:nvPr/>
        </p:nvSpPr>
        <p:spPr>
          <a:xfrm>
            <a:off x="2123728" y="2841891"/>
            <a:ext cx="2160240" cy="2160240"/>
          </a:xfrm>
          <a:custGeom>
            <a:avLst/>
            <a:gdLst>
              <a:gd name="connsiteX0" fmla="*/ 0 w 1584960"/>
              <a:gd name="connsiteY0" fmla="*/ 264165 h 1584960"/>
              <a:gd name="connsiteX1" fmla="*/ 77372 w 1584960"/>
              <a:gd name="connsiteY1" fmla="*/ 77372 h 1584960"/>
              <a:gd name="connsiteX2" fmla="*/ 264165 w 1584960"/>
              <a:gd name="connsiteY2" fmla="*/ 0 h 1584960"/>
              <a:gd name="connsiteX3" fmla="*/ 1320795 w 1584960"/>
              <a:gd name="connsiteY3" fmla="*/ 0 h 1584960"/>
              <a:gd name="connsiteX4" fmla="*/ 1507588 w 1584960"/>
              <a:gd name="connsiteY4" fmla="*/ 77372 h 1584960"/>
              <a:gd name="connsiteX5" fmla="*/ 1584960 w 1584960"/>
              <a:gd name="connsiteY5" fmla="*/ 264165 h 1584960"/>
              <a:gd name="connsiteX6" fmla="*/ 1584960 w 1584960"/>
              <a:gd name="connsiteY6" fmla="*/ 1320795 h 1584960"/>
              <a:gd name="connsiteX7" fmla="*/ 1507588 w 1584960"/>
              <a:gd name="connsiteY7" fmla="*/ 1507588 h 1584960"/>
              <a:gd name="connsiteX8" fmla="*/ 1320795 w 1584960"/>
              <a:gd name="connsiteY8" fmla="*/ 1584960 h 1584960"/>
              <a:gd name="connsiteX9" fmla="*/ 264165 w 1584960"/>
              <a:gd name="connsiteY9" fmla="*/ 1584960 h 1584960"/>
              <a:gd name="connsiteX10" fmla="*/ 77372 w 1584960"/>
              <a:gd name="connsiteY10" fmla="*/ 1507588 h 1584960"/>
              <a:gd name="connsiteX11" fmla="*/ 0 w 1584960"/>
              <a:gd name="connsiteY11" fmla="*/ 1320795 h 1584960"/>
              <a:gd name="connsiteX12" fmla="*/ 0 w 1584960"/>
              <a:gd name="connsiteY12" fmla="*/ 264165 h 158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4960" h="1584960">
                <a:moveTo>
                  <a:pt x="0" y="264165"/>
                </a:moveTo>
                <a:cubicBezTo>
                  <a:pt x="0" y="194104"/>
                  <a:pt x="27832" y="126913"/>
                  <a:pt x="77372" y="77372"/>
                </a:cubicBezTo>
                <a:cubicBezTo>
                  <a:pt x="126913" y="27832"/>
                  <a:pt x="194104" y="0"/>
                  <a:pt x="264165" y="0"/>
                </a:cubicBezTo>
                <a:lnTo>
                  <a:pt x="1320795" y="0"/>
                </a:lnTo>
                <a:cubicBezTo>
                  <a:pt x="1390856" y="0"/>
                  <a:pt x="1458047" y="27832"/>
                  <a:pt x="1507588" y="77372"/>
                </a:cubicBezTo>
                <a:cubicBezTo>
                  <a:pt x="1557128" y="126913"/>
                  <a:pt x="1584960" y="194104"/>
                  <a:pt x="1584960" y="264165"/>
                </a:cubicBezTo>
                <a:lnTo>
                  <a:pt x="1584960" y="1320795"/>
                </a:lnTo>
                <a:cubicBezTo>
                  <a:pt x="1584960" y="1390856"/>
                  <a:pt x="1557128" y="1458047"/>
                  <a:pt x="1507588" y="1507588"/>
                </a:cubicBezTo>
                <a:cubicBezTo>
                  <a:pt x="1458047" y="1557129"/>
                  <a:pt x="1390856" y="1584960"/>
                  <a:pt x="1320795" y="1584960"/>
                </a:cubicBezTo>
                <a:lnTo>
                  <a:pt x="264165" y="1584960"/>
                </a:lnTo>
                <a:cubicBezTo>
                  <a:pt x="194104" y="1584960"/>
                  <a:pt x="126913" y="1557128"/>
                  <a:pt x="77372" y="1507588"/>
                </a:cubicBezTo>
                <a:cubicBezTo>
                  <a:pt x="27831" y="1458047"/>
                  <a:pt x="0" y="1390856"/>
                  <a:pt x="0" y="1320795"/>
                </a:cubicBezTo>
                <a:lnTo>
                  <a:pt x="0" y="264165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95481" tIns="195481" rIns="195481" bIns="195481" anchor="ctr"/>
          <a:lstStyle>
            <a:lvl1pPr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ar-MA" sz="3600" b="1" dirty="0">
                <a:solidFill>
                  <a:srgbClr val="002060"/>
                </a:solidFill>
                <a:latin typeface="Verdana" pitchFamily="34" charset="0"/>
              </a:rPr>
              <a:t>الجذع المشترك التكنولوجي</a:t>
            </a:r>
            <a:endParaRPr lang="fr-FR" sz="36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42" name="Forme libre 41"/>
          <p:cNvSpPr/>
          <p:nvPr/>
        </p:nvSpPr>
        <p:spPr>
          <a:xfrm>
            <a:off x="5147280" y="2769883"/>
            <a:ext cx="1584960" cy="2160240"/>
          </a:xfrm>
          <a:custGeom>
            <a:avLst/>
            <a:gdLst>
              <a:gd name="connsiteX0" fmla="*/ 0 w 1584960"/>
              <a:gd name="connsiteY0" fmla="*/ 264165 h 1584960"/>
              <a:gd name="connsiteX1" fmla="*/ 77372 w 1584960"/>
              <a:gd name="connsiteY1" fmla="*/ 77372 h 1584960"/>
              <a:gd name="connsiteX2" fmla="*/ 264165 w 1584960"/>
              <a:gd name="connsiteY2" fmla="*/ 0 h 1584960"/>
              <a:gd name="connsiteX3" fmla="*/ 1320795 w 1584960"/>
              <a:gd name="connsiteY3" fmla="*/ 0 h 1584960"/>
              <a:gd name="connsiteX4" fmla="*/ 1507588 w 1584960"/>
              <a:gd name="connsiteY4" fmla="*/ 77372 h 1584960"/>
              <a:gd name="connsiteX5" fmla="*/ 1584960 w 1584960"/>
              <a:gd name="connsiteY5" fmla="*/ 264165 h 1584960"/>
              <a:gd name="connsiteX6" fmla="*/ 1584960 w 1584960"/>
              <a:gd name="connsiteY6" fmla="*/ 1320795 h 1584960"/>
              <a:gd name="connsiteX7" fmla="*/ 1507588 w 1584960"/>
              <a:gd name="connsiteY7" fmla="*/ 1507588 h 1584960"/>
              <a:gd name="connsiteX8" fmla="*/ 1320795 w 1584960"/>
              <a:gd name="connsiteY8" fmla="*/ 1584960 h 1584960"/>
              <a:gd name="connsiteX9" fmla="*/ 264165 w 1584960"/>
              <a:gd name="connsiteY9" fmla="*/ 1584960 h 1584960"/>
              <a:gd name="connsiteX10" fmla="*/ 77372 w 1584960"/>
              <a:gd name="connsiteY10" fmla="*/ 1507588 h 1584960"/>
              <a:gd name="connsiteX11" fmla="*/ 0 w 1584960"/>
              <a:gd name="connsiteY11" fmla="*/ 1320795 h 1584960"/>
              <a:gd name="connsiteX12" fmla="*/ 0 w 1584960"/>
              <a:gd name="connsiteY12" fmla="*/ 264165 h 158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4960" h="1584960">
                <a:moveTo>
                  <a:pt x="0" y="264165"/>
                </a:moveTo>
                <a:cubicBezTo>
                  <a:pt x="0" y="194104"/>
                  <a:pt x="27832" y="126913"/>
                  <a:pt x="77372" y="77372"/>
                </a:cubicBezTo>
                <a:cubicBezTo>
                  <a:pt x="126913" y="27832"/>
                  <a:pt x="194104" y="0"/>
                  <a:pt x="264165" y="0"/>
                </a:cubicBezTo>
                <a:lnTo>
                  <a:pt x="1320795" y="0"/>
                </a:lnTo>
                <a:cubicBezTo>
                  <a:pt x="1390856" y="0"/>
                  <a:pt x="1458047" y="27832"/>
                  <a:pt x="1507588" y="77372"/>
                </a:cubicBezTo>
                <a:cubicBezTo>
                  <a:pt x="1557128" y="126913"/>
                  <a:pt x="1584960" y="194104"/>
                  <a:pt x="1584960" y="264165"/>
                </a:cubicBezTo>
                <a:lnTo>
                  <a:pt x="1584960" y="1320795"/>
                </a:lnTo>
                <a:cubicBezTo>
                  <a:pt x="1584960" y="1390856"/>
                  <a:pt x="1557128" y="1458047"/>
                  <a:pt x="1507588" y="1507588"/>
                </a:cubicBezTo>
                <a:cubicBezTo>
                  <a:pt x="1458047" y="1557129"/>
                  <a:pt x="1390856" y="1584960"/>
                  <a:pt x="1320795" y="1584960"/>
                </a:cubicBezTo>
                <a:lnTo>
                  <a:pt x="264165" y="1584960"/>
                </a:lnTo>
                <a:cubicBezTo>
                  <a:pt x="194104" y="1584960"/>
                  <a:pt x="126913" y="1557128"/>
                  <a:pt x="77372" y="1507588"/>
                </a:cubicBezTo>
                <a:cubicBezTo>
                  <a:pt x="27831" y="1458047"/>
                  <a:pt x="0" y="1390856"/>
                  <a:pt x="0" y="1320795"/>
                </a:cubicBezTo>
                <a:lnTo>
                  <a:pt x="0" y="264165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-9346198"/>
              <a:satOff val="13742"/>
              <a:lumOff val="11765"/>
              <a:alphaOff val="0"/>
            </a:schemeClr>
          </a:fillRef>
          <a:effectRef idx="3">
            <a:schemeClr val="accent5">
              <a:hueOff val="-9346198"/>
              <a:satOff val="13742"/>
              <a:lumOff val="11765"/>
              <a:alphaOff val="0"/>
            </a:schemeClr>
          </a:effectRef>
          <a:fontRef idx="minor">
            <a:schemeClr val="lt1"/>
          </a:fontRef>
        </p:style>
        <p:txBody>
          <a:bodyPr lIns="195481" tIns="195481" rIns="195481" bIns="195481" anchor="ctr"/>
          <a:lstStyle>
            <a:lvl1pPr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ar-MA" sz="3200" b="1">
                <a:solidFill>
                  <a:srgbClr val="1C1511"/>
                </a:solidFill>
                <a:latin typeface="Verdana" pitchFamily="34" charset="0"/>
              </a:rPr>
              <a:t>الجذع</a:t>
            </a:r>
            <a:r>
              <a:rPr lang="ar-MA" sz="2000" b="1">
                <a:solidFill>
                  <a:srgbClr val="1C1511"/>
                </a:solidFill>
                <a:latin typeface="Calibri" pitchFamily="34" charset="0"/>
                <a:ea typeface="Hesham Cortoba"/>
                <a:cs typeface="Hesham Cortoba"/>
              </a:rPr>
              <a:t> </a:t>
            </a:r>
            <a:r>
              <a:rPr lang="ar-MA" sz="3200" b="1">
                <a:solidFill>
                  <a:srgbClr val="1C1511"/>
                </a:solidFill>
                <a:latin typeface="Verdana" pitchFamily="34" charset="0"/>
              </a:rPr>
              <a:t>المشترك</a:t>
            </a:r>
            <a:r>
              <a:rPr lang="ar-MA" sz="2000" b="1">
                <a:solidFill>
                  <a:srgbClr val="1C1511"/>
                </a:solidFill>
                <a:latin typeface="Calibri" pitchFamily="34" charset="0"/>
                <a:ea typeface="Hesham Cortoba"/>
                <a:cs typeface="Hesham Cortoba"/>
              </a:rPr>
              <a:t> </a:t>
            </a:r>
            <a:r>
              <a:rPr lang="ar-MA" sz="3200" b="1">
                <a:solidFill>
                  <a:srgbClr val="1C1511"/>
                </a:solidFill>
                <a:latin typeface="Verdana" pitchFamily="34" charset="0"/>
              </a:rPr>
              <a:t>للآداب</a:t>
            </a:r>
            <a:r>
              <a:rPr lang="ar-MA" sz="2000" b="1">
                <a:solidFill>
                  <a:srgbClr val="1C1511"/>
                </a:solidFill>
                <a:latin typeface="Calibri" pitchFamily="34" charset="0"/>
                <a:ea typeface="Hesham Cortoba"/>
                <a:cs typeface="Hesham Cortoba"/>
              </a:rPr>
              <a:t> </a:t>
            </a:r>
            <a:br>
              <a:rPr lang="ar-MA" sz="2000" b="1">
                <a:solidFill>
                  <a:srgbClr val="1C1511"/>
                </a:solidFill>
                <a:latin typeface="Calibri" pitchFamily="34" charset="0"/>
                <a:ea typeface="Hesham Cortoba"/>
                <a:cs typeface="Hesham Cortoba"/>
              </a:rPr>
            </a:br>
            <a:r>
              <a:rPr lang="ar-MA" sz="3200" b="1">
                <a:solidFill>
                  <a:srgbClr val="1C1511"/>
                </a:solidFill>
                <a:latin typeface="Verdana" pitchFamily="34" charset="0"/>
              </a:rPr>
              <a:t>و</a:t>
            </a:r>
            <a:r>
              <a:rPr lang="ar-MA" sz="2000" b="1">
                <a:solidFill>
                  <a:srgbClr val="1C1511"/>
                </a:solidFill>
                <a:latin typeface="Calibri" pitchFamily="34" charset="0"/>
                <a:ea typeface="Hesham Cortoba"/>
                <a:cs typeface="Hesham Cortoba"/>
              </a:rPr>
              <a:t> </a:t>
            </a:r>
            <a:r>
              <a:rPr lang="ar-MA" sz="3200" b="1">
                <a:solidFill>
                  <a:srgbClr val="1C1511"/>
                </a:solidFill>
                <a:latin typeface="Verdana" pitchFamily="34" charset="0"/>
              </a:rPr>
              <a:t>العلوم</a:t>
            </a:r>
            <a:r>
              <a:rPr lang="ar-MA" sz="2000" b="1">
                <a:solidFill>
                  <a:srgbClr val="1C1511"/>
                </a:solidFill>
                <a:latin typeface="Calibri" pitchFamily="34" charset="0"/>
                <a:ea typeface="Hesham Cortoba"/>
                <a:cs typeface="Hesham Cortoba"/>
              </a:rPr>
              <a:t> </a:t>
            </a:r>
            <a:r>
              <a:rPr lang="ar-MA" sz="3200" b="1">
                <a:solidFill>
                  <a:srgbClr val="1C1511"/>
                </a:solidFill>
                <a:latin typeface="Verdana" pitchFamily="34" charset="0"/>
              </a:rPr>
              <a:t>الإنسانية</a:t>
            </a:r>
            <a:endParaRPr lang="fr-FR" sz="3200" b="1">
              <a:solidFill>
                <a:srgbClr val="1C1511"/>
              </a:solidFill>
              <a:latin typeface="Verdana" pitchFamily="34" charset="0"/>
            </a:endParaRPr>
          </a:p>
        </p:txBody>
      </p:sp>
      <p:sp>
        <p:nvSpPr>
          <p:cNvPr id="43" name="Forme libre 42"/>
          <p:cNvSpPr/>
          <p:nvPr/>
        </p:nvSpPr>
        <p:spPr>
          <a:xfrm>
            <a:off x="7019488" y="2697875"/>
            <a:ext cx="1584960" cy="2160240"/>
          </a:xfrm>
          <a:custGeom>
            <a:avLst/>
            <a:gdLst>
              <a:gd name="connsiteX0" fmla="*/ 0 w 1584960"/>
              <a:gd name="connsiteY0" fmla="*/ 264165 h 1584960"/>
              <a:gd name="connsiteX1" fmla="*/ 77372 w 1584960"/>
              <a:gd name="connsiteY1" fmla="*/ 77372 h 1584960"/>
              <a:gd name="connsiteX2" fmla="*/ 264165 w 1584960"/>
              <a:gd name="connsiteY2" fmla="*/ 0 h 1584960"/>
              <a:gd name="connsiteX3" fmla="*/ 1320795 w 1584960"/>
              <a:gd name="connsiteY3" fmla="*/ 0 h 1584960"/>
              <a:gd name="connsiteX4" fmla="*/ 1507588 w 1584960"/>
              <a:gd name="connsiteY4" fmla="*/ 77372 h 1584960"/>
              <a:gd name="connsiteX5" fmla="*/ 1584960 w 1584960"/>
              <a:gd name="connsiteY5" fmla="*/ 264165 h 1584960"/>
              <a:gd name="connsiteX6" fmla="*/ 1584960 w 1584960"/>
              <a:gd name="connsiteY6" fmla="*/ 1320795 h 1584960"/>
              <a:gd name="connsiteX7" fmla="*/ 1507588 w 1584960"/>
              <a:gd name="connsiteY7" fmla="*/ 1507588 h 1584960"/>
              <a:gd name="connsiteX8" fmla="*/ 1320795 w 1584960"/>
              <a:gd name="connsiteY8" fmla="*/ 1584960 h 1584960"/>
              <a:gd name="connsiteX9" fmla="*/ 264165 w 1584960"/>
              <a:gd name="connsiteY9" fmla="*/ 1584960 h 1584960"/>
              <a:gd name="connsiteX10" fmla="*/ 77372 w 1584960"/>
              <a:gd name="connsiteY10" fmla="*/ 1507588 h 1584960"/>
              <a:gd name="connsiteX11" fmla="*/ 0 w 1584960"/>
              <a:gd name="connsiteY11" fmla="*/ 1320795 h 1584960"/>
              <a:gd name="connsiteX12" fmla="*/ 0 w 1584960"/>
              <a:gd name="connsiteY12" fmla="*/ 264165 h 158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4960" h="1584960">
                <a:moveTo>
                  <a:pt x="0" y="264165"/>
                </a:moveTo>
                <a:cubicBezTo>
                  <a:pt x="0" y="194104"/>
                  <a:pt x="27832" y="126913"/>
                  <a:pt x="77372" y="77372"/>
                </a:cubicBezTo>
                <a:cubicBezTo>
                  <a:pt x="126913" y="27832"/>
                  <a:pt x="194104" y="0"/>
                  <a:pt x="264165" y="0"/>
                </a:cubicBezTo>
                <a:lnTo>
                  <a:pt x="1320795" y="0"/>
                </a:lnTo>
                <a:cubicBezTo>
                  <a:pt x="1390856" y="0"/>
                  <a:pt x="1458047" y="27832"/>
                  <a:pt x="1507588" y="77372"/>
                </a:cubicBezTo>
                <a:cubicBezTo>
                  <a:pt x="1557128" y="126913"/>
                  <a:pt x="1584960" y="194104"/>
                  <a:pt x="1584960" y="264165"/>
                </a:cubicBezTo>
                <a:lnTo>
                  <a:pt x="1584960" y="1320795"/>
                </a:lnTo>
                <a:cubicBezTo>
                  <a:pt x="1584960" y="1390856"/>
                  <a:pt x="1557128" y="1458047"/>
                  <a:pt x="1507588" y="1507588"/>
                </a:cubicBezTo>
                <a:cubicBezTo>
                  <a:pt x="1458047" y="1557129"/>
                  <a:pt x="1390856" y="1584960"/>
                  <a:pt x="1320795" y="1584960"/>
                </a:cubicBezTo>
                <a:lnTo>
                  <a:pt x="264165" y="1584960"/>
                </a:lnTo>
                <a:cubicBezTo>
                  <a:pt x="194104" y="1584960"/>
                  <a:pt x="126913" y="1557128"/>
                  <a:pt x="77372" y="1507588"/>
                </a:cubicBezTo>
                <a:cubicBezTo>
                  <a:pt x="27831" y="1458047"/>
                  <a:pt x="0" y="1390856"/>
                  <a:pt x="0" y="1320795"/>
                </a:cubicBezTo>
                <a:lnTo>
                  <a:pt x="0" y="264165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-9346198"/>
              <a:satOff val="13742"/>
              <a:lumOff val="11765"/>
              <a:alphaOff val="0"/>
            </a:schemeClr>
          </a:fillRef>
          <a:effectRef idx="3">
            <a:schemeClr val="accent5">
              <a:hueOff val="-9346198"/>
              <a:satOff val="13742"/>
              <a:lumOff val="11765"/>
              <a:alphaOff val="0"/>
            </a:schemeClr>
          </a:effectRef>
          <a:fontRef idx="minor">
            <a:schemeClr val="lt1"/>
          </a:fontRef>
        </p:style>
        <p:txBody>
          <a:bodyPr lIns="195481" tIns="195481" rIns="195481" bIns="195481" anchor="ctr"/>
          <a:lstStyle>
            <a:lvl1pPr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ar-MA" sz="3200" b="1">
                <a:solidFill>
                  <a:srgbClr val="1C1511"/>
                </a:solidFill>
                <a:latin typeface="Verdana" pitchFamily="34" charset="0"/>
              </a:rPr>
              <a:t>الجذع المشترك العلمي</a:t>
            </a:r>
            <a:endParaRPr lang="fr-FR" sz="3200" b="1">
              <a:solidFill>
                <a:srgbClr val="1C1511"/>
              </a:solidFill>
              <a:latin typeface="Verdana" pitchFamily="34" charset="0"/>
            </a:endParaRPr>
          </a:p>
        </p:txBody>
      </p:sp>
      <p:cxnSp>
        <p:nvCxnSpPr>
          <p:cNvPr id="45" name="Connecteur en arc 44"/>
          <p:cNvCxnSpPr/>
          <p:nvPr/>
        </p:nvCxnSpPr>
        <p:spPr>
          <a:xfrm>
            <a:off x="5146675" y="1546225"/>
            <a:ext cx="2665413" cy="10795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Connecteur en arc 46"/>
          <p:cNvCxnSpPr/>
          <p:nvPr/>
        </p:nvCxnSpPr>
        <p:spPr>
          <a:xfrm rot="16200000" flipH="1">
            <a:off x="4932362" y="1690688"/>
            <a:ext cx="1152525" cy="8636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Connecteur en arc 48"/>
          <p:cNvCxnSpPr/>
          <p:nvPr/>
        </p:nvCxnSpPr>
        <p:spPr>
          <a:xfrm rot="10800000" flipV="1">
            <a:off x="3132138" y="1546225"/>
            <a:ext cx="1944687" cy="1223963"/>
          </a:xfrm>
          <a:prstGeom prst="curvedConnector3">
            <a:avLst>
              <a:gd name="adj1" fmla="val 6135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Connecteur en arc 50"/>
          <p:cNvCxnSpPr/>
          <p:nvPr/>
        </p:nvCxnSpPr>
        <p:spPr>
          <a:xfrm rot="10800000" flipV="1">
            <a:off x="1116013" y="1546225"/>
            <a:ext cx="4032250" cy="1223963"/>
          </a:xfrm>
          <a:prstGeom prst="curvedConnector3">
            <a:avLst>
              <a:gd name="adj1" fmla="val 62512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2" name="Accolade ouvrante 81"/>
          <p:cNvSpPr/>
          <p:nvPr/>
        </p:nvSpPr>
        <p:spPr>
          <a:xfrm rot="5400000" flipH="1">
            <a:off x="1835945" y="4237831"/>
            <a:ext cx="360362" cy="2232025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sp>
        <p:nvSpPr>
          <p:cNvPr id="83" name="Accolade ouvrante 82"/>
          <p:cNvSpPr/>
          <p:nvPr/>
        </p:nvSpPr>
        <p:spPr>
          <a:xfrm rot="5400000" flipH="1">
            <a:off x="6588920" y="4066381"/>
            <a:ext cx="360362" cy="2232025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sp>
        <p:nvSpPr>
          <p:cNvPr id="91" name="Rectangle à coins arrondis 90"/>
          <p:cNvSpPr/>
          <p:nvPr/>
        </p:nvSpPr>
        <p:spPr bwMode="auto">
          <a:xfrm>
            <a:off x="395288" y="5768975"/>
            <a:ext cx="4392612" cy="919163"/>
          </a:xfrm>
          <a:prstGeom prst="wedgeRoundRectCallout">
            <a:avLst>
              <a:gd name="adj1" fmla="val -10627"/>
              <a:gd name="adj2" fmla="val -95460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eaLnBrk="1" hangingPunct="1">
              <a:defRPr/>
            </a:pPr>
            <a:r>
              <a:rPr lang="ar-MA" sz="2400" b="1" dirty="0">
                <a:solidFill>
                  <a:srgbClr val="002060"/>
                </a:solidFill>
              </a:rPr>
              <a:t>جذوع ذات مقاعد محدودة تخضع للانتقاء الأولي بناء على نتائج الأسدوس الأول.</a:t>
            </a:r>
          </a:p>
        </p:txBody>
      </p:sp>
      <p:sp>
        <p:nvSpPr>
          <p:cNvPr id="92" name="Rectangle à coins arrondis 91"/>
          <p:cNvSpPr/>
          <p:nvPr/>
        </p:nvSpPr>
        <p:spPr bwMode="auto">
          <a:xfrm>
            <a:off x="5291138" y="5670550"/>
            <a:ext cx="3097212" cy="919163"/>
          </a:xfrm>
          <a:prstGeom prst="wedgeRoundRectCallout">
            <a:avLst>
              <a:gd name="adj1" fmla="val -10627"/>
              <a:gd name="adj2" fmla="val -95460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 eaLnBrk="1" hangingPunct="1">
              <a:defRPr/>
            </a:pPr>
            <a:r>
              <a:rPr lang="ar-MA" sz="2400" b="1" dirty="0">
                <a:solidFill>
                  <a:srgbClr val="002060"/>
                </a:solidFill>
              </a:rPr>
              <a:t>جذوع مفتوحة لا تخضع للانتقاء الأولي.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" name="Pensées 1"/>
          <p:cNvSpPr/>
          <p:nvPr/>
        </p:nvSpPr>
        <p:spPr>
          <a:xfrm>
            <a:off x="1116013" y="0"/>
            <a:ext cx="5832475" cy="863600"/>
          </a:xfrm>
          <a:prstGeom prst="cloudCallout">
            <a:avLst>
              <a:gd name="adj1" fmla="val 87275"/>
              <a:gd name="adj2" fmla="val -4111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ar-MA" sz="3600" b="1" dirty="0">
                <a:solidFill>
                  <a:schemeClr val="tx1"/>
                </a:solidFill>
                <a:latin typeface="Verdana" pitchFamily="34" charset="0"/>
              </a:rPr>
              <a:t>الـجذع</a:t>
            </a:r>
            <a:r>
              <a:rPr lang="ar-MA" sz="2800" b="1" dirty="0">
                <a:solidFill>
                  <a:srgbClr val="C00000"/>
                </a:solidFill>
                <a:ea typeface="ACS  Topazz Extra Bold"/>
                <a:cs typeface="ACS  Topazz Extra Bold"/>
              </a:rPr>
              <a:t> </a:t>
            </a:r>
            <a:r>
              <a:rPr lang="ar-MA" sz="3600" b="1" dirty="0">
                <a:solidFill>
                  <a:schemeClr val="tx1"/>
                </a:solidFill>
                <a:latin typeface="Verdana" pitchFamily="34" charset="0"/>
              </a:rPr>
              <a:t>المشترك</a:t>
            </a:r>
            <a:r>
              <a:rPr lang="ar-MA" sz="2800" b="1" dirty="0">
                <a:solidFill>
                  <a:srgbClr val="C00000"/>
                </a:solidFill>
                <a:ea typeface="ACS  Topazz Extra Bold"/>
                <a:cs typeface="ACS  Topazz Extra Bold"/>
              </a:rPr>
              <a:t> </a:t>
            </a:r>
            <a:r>
              <a:rPr lang="ar-MA" sz="3600" b="1" dirty="0">
                <a:solidFill>
                  <a:schemeClr val="tx1"/>
                </a:solidFill>
                <a:latin typeface="Verdana" pitchFamily="34" charset="0"/>
              </a:rPr>
              <a:t>العلمي</a:t>
            </a:r>
            <a:endParaRPr lang="fr-FR" sz="3600" b="1" dirty="0">
              <a:solidFill>
                <a:schemeClr val="tx1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27650" y="5300663"/>
            <a:ext cx="3816350" cy="288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ea typeface="ACS  Zomorrod Extra Bold"/>
                <a:cs typeface="ACS  Zomorrod Extra Bold"/>
                <a:sym typeface="Wingdings" pitchFamily="2" charset="2"/>
              </a:rPr>
              <a:t></a:t>
            </a:r>
            <a:r>
              <a:rPr lang="ar-MA" sz="4000" b="1">
                <a:solidFill>
                  <a:schemeClr val="tx1"/>
                </a:solidFill>
                <a:latin typeface="Verdana" pitchFamily="34" charset="0"/>
              </a:rPr>
              <a:t>بعض</a:t>
            </a:r>
            <a:r>
              <a:rPr lang="ar-MA">
                <a:solidFill>
                  <a:schemeClr val="tx1"/>
                </a:solidFill>
                <a:ea typeface="ACS  Zomorrod Extra Bold"/>
                <a:cs typeface="ACS  Zomorrod Extra Bold"/>
              </a:rPr>
              <a:t> </a:t>
            </a:r>
            <a:r>
              <a:rPr lang="ar-MA" sz="4000" b="1">
                <a:solidFill>
                  <a:schemeClr val="tx1"/>
                </a:solidFill>
                <a:latin typeface="Verdana" pitchFamily="34" charset="0"/>
              </a:rPr>
              <a:t>الآفاق</a:t>
            </a:r>
            <a:r>
              <a:rPr lang="ar-MA">
                <a:solidFill>
                  <a:schemeClr val="tx1"/>
                </a:solidFill>
                <a:ea typeface="ACS  Zomorrod Extra Bold"/>
                <a:cs typeface="ACS  Zomorrod Extra Bold"/>
              </a:rPr>
              <a:t> </a:t>
            </a:r>
            <a:r>
              <a:rPr lang="ar-MA" sz="4000" b="1">
                <a:solidFill>
                  <a:schemeClr val="tx1"/>
                </a:solidFill>
                <a:latin typeface="Verdana" pitchFamily="34" charset="0"/>
              </a:rPr>
              <a:t>المهنية</a:t>
            </a:r>
            <a:endParaRPr lang="fr-FR" sz="4000" b="1">
              <a:solidFill>
                <a:schemeClr val="tx1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43550" y="981075"/>
            <a:ext cx="3600450" cy="503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ea typeface="ACS  Zomorrod Extra Bold"/>
                <a:cs typeface="ACS  Zomorrod Extra Bold"/>
                <a:sym typeface="Wingdings" pitchFamily="2" charset="2"/>
              </a:rPr>
              <a:t></a:t>
            </a:r>
            <a:r>
              <a:rPr lang="ar-MA" sz="4000" b="1">
                <a:solidFill>
                  <a:schemeClr val="tx1"/>
                </a:solidFill>
                <a:latin typeface="Verdana" pitchFamily="34" charset="0"/>
              </a:rPr>
              <a:t>المؤهلات</a:t>
            </a:r>
            <a:r>
              <a:rPr lang="ar-MA">
                <a:solidFill>
                  <a:schemeClr val="tx1"/>
                </a:solidFill>
                <a:ea typeface="ACS  Zomorrod Extra Bold"/>
                <a:cs typeface="ACS  Zomorrod Extra Bold"/>
              </a:rPr>
              <a:t> </a:t>
            </a:r>
            <a:r>
              <a:rPr lang="ar-MA" sz="4000" b="1">
                <a:solidFill>
                  <a:schemeClr val="tx1"/>
                </a:solidFill>
                <a:latin typeface="Verdana" pitchFamily="34" charset="0"/>
              </a:rPr>
              <a:t>المطلوبة</a:t>
            </a:r>
            <a:endParaRPr lang="fr-FR" sz="4000" b="1">
              <a:solidFill>
                <a:schemeClr val="tx1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36613"/>
            <a:ext cx="4572000" cy="360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ea typeface="ACS  Zomorrod Extra Bold"/>
                <a:cs typeface="ACS  Zomorrod Extra Bold"/>
                <a:sym typeface="Wingdings" pitchFamily="2" charset="2"/>
              </a:rPr>
              <a:t></a:t>
            </a:r>
            <a:r>
              <a:rPr lang="ar-MA" sz="4000" b="1">
                <a:solidFill>
                  <a:schemeClr val="tx1"/>
                </a:solidFill>
                <a:latin typeface="Verdana" pitchFamily="34" charset="0"/>
              </a:rPr>
              <a:t>المواد</a:t>
            </a:r>
            <a:r>
              <a:rPr lang="ar-MA">
                <a:solidFill>
                  <a:schemeClr val="tx1"/>
                </a:solidFill>
                <a:ea typeface="ACS  Zomorrod Extra Bold"/>
                <a:cs typeface="ACS  Zomorrod Extra Bold"/>
              </a:rPr>
              <a:t> </a:t>
            </a:r>
            <a:r>
              <a:rPr lang="ar-MA" sz="4000" b="1">
                <a:solidFill>
                  <a:schemeClr val="tx1"/>
                </a:solidFill>
                <a:latin typeface="Verdana" pitchFamily="34" charset="0"/>
              </a:rPr>
              <a:t>المدرسة</a:t>
            </a:r>
            <a:r>
              <a:rPr lang="ar-MA">
                <a:solidFill>
                  <a:schemeClr val="tx1"/>
                </a:solidFill>
                <a:ea typeface="ACS  Zomorrod Extra Bold"/>
                <a:cs typeface="ACS  Zomorrod Extra Bold"/>
              </a:rPr>
              <a:t> </a:t>
            </a:r>
            <a:r>
              <a:rPr lang="ar-MA" sz="4000" b="1">
                <a:solidFill>
                  <a:schemeClr val="tx1"/>
                </a:solidFill>
                <a:latin typeface="Verdana" pitchFamily="34" charset="0"/>
              </a:rPr>
              <a:t>والحصص</a:t>
            </a:r>
            <a:endParaRPr lang="fr-FR" sz="4000" b="1">
              <a:solidFill>
                <a:schemeClr val="tx1"/>
              </a:solidFill>
              <a:latin typeface="Verdana" pitchFamily="34" charset="0"/>
              <a:cs typeface="Arial" pitchFamily="34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72009" y="1340768"/>
          <a:ext cx="4571999" cy="5420882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088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9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39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5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ar-SA" sz="24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المعامل</a:t>
                      </a:r>
                      <a:endParaRPr lang="fr-FR" sz="24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الحصص</a:t>
                      </a:r>
                      <a:endParaRPr lang="fr-FR" sz="24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المواد المقررة</a:t>
                      </a:r>
                      <a:endParaRPr lang="fr-FR" sz="24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التربية</a:t>
                      </a:r>
                      <a:r>
                        <a:rPr lang="ar-SA" sz="1100" i="0" kern="1200" dirty="0"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L-Mateen" pitchFamily="2" charset="-78"/>
                        </a:rPr>
                        <a:t> </a:t>
                      </a:r>
                      <a:r>
                        <a:rPr lang="ar-S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الإسلامية</a:t>
                      </a:r>
                      <a:endParaRPr lang="fr-FR" sz="2000" b="1" kern="1200" cap="all" dirty="0">
                        <a:ln w="0"/>
                        <a:solidFill>
                          <a:srgbClr val="002060"/>
                        </a:solidFill>
                        <a:effectLst/>
                        <a:latin typeface="Verdana" pitchFamily="34" charset="0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اللغة</a:t>
                      </a:r>
                      <a:r>
                        <a:rPr lang="ar-SA" sz="1100" i="0" kern="1200" dirty="0"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L-Mateen" pitchFamily="2" charset="-78"/>
                        </a:rPr>
                        <a:t> </a:t>
                      </a:r>
                      <a:r>
                        <a:rPr lang="ar-S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العربية</a:t>
                      </a:r>
                      <a:endParaRPr lang="fr-FR" sz="2000" b="1" kern="1200" cap="all" dirty="0">
                        <a:ln w="0"/>
                        <a:solidFill>
                          <a:srgbClr val="002060"/>
                        </a:solidFill>
                        <a:effectLst/>
                        <a:latin typeface="Verdana" pitchFamily="34" charset="0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الفلسفة</a:t>
                      </a:r>
                      <a:endParaRPr lang="fr-FR" sz="2000" b="1" kern="1200" cap="all" dirty="0">
                        <a:ln w="0"/>
                        <a:solidFill>
                          <a:srgbClr val="002060"/>
                        </a:solidFill>
                        <a:effectLst/>
                        <a:latin typeface="Verdana" pitchFamily="34" charset="0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fr-FR" sz="1100" i="0" kern="1200" dirty="0"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L-Mateen" pitchFamily="2" charset="-78"/>
                        </a:rPr>
                        <a:t> </a:t>
                      </a:r>
                      <a:r>
                        <a:rPr lang="ar-S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التاريـخ</a:t>
                      </a:r>
                      <a:r>
                        <a:rPr lang="ar-SA" sz="1100" i="0" kern="1200" dirty="0"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L-Mateen" pitchFamily="2" charset="-78"/>
                        </a:rPr>
                        <a:t> </a:t>
                      </a:r>
                      <a:r>
                        <a:rPr lang="ar-S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والجغرافيا</a:t>
                      </a:r>
                      <a:endParaRPr lang="fr-FR" sz="2000" b="1" kern="1200" cap="all" dirty="0">
                        <a:ln w="0"/>
                        <a:solidFill>
                          <a:srgbClr val="002060"/>
                        </a:solidFill>
                        <a:effectLst/>
                        <a:latin typeface="Verdana" pitchFamily="34" charset="0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اللغة</a:t>
                      </a:r>
                      <a:r>
                        <a:rPr lang="ar-SA" sz="1100" i="0" kern="1200" dirty="0"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L-Mateen" pitchFamily="2" charset="-78"/>
                        </a:rPr>
                        <a:t> </a:t>
                      </a:r>
                      <a:r>
                        <a:rPr lang="ar-S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الفرنسية</a:t>
                      </a:r>
                      <a:endParaRPr lang="fr-FR" sz="2000" b="1" kern="1200" cap="all" dirty="0">
                        <a:ln w="0"/>
                        <a:solidFill>
                          <a:srgbClr val="002060"/>
                        </a:solidFill>
                        <a:effectLst/>
                        <a:latin typeface="Verdana" pitchFamily="34" charset="0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اللغة</a:t>
                      </a:r>
                      <a:r>
                        <a:rPr lang="ar-MA" sz="1100" i="0" kern="1200" dirty="0"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L-Mateen" pitchFamily="2" charset="-78"/>
                        </a:rPr>
                        <a:t> </a:t>
                      </a:r>
                      <a:r>
                        <a:rPr lang="ar-M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الاجنبية</a:t>
                      </a:r>
                      <a:r>
                        <a:rPr lang="ar-MA" sz="1100" i="0" kern="1200" dirty="0"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L-Mateen" pitchFamily="2" charset="-78"/>
                        </a:rPr>
                        <a:t> </a:t>
                      </a:r>
                      <a:r>
                        <a:rPr lang="ar-M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الثانية</a:t>
                      </a:r>
                      <a:endParaRPr lang="fr-FR" sz="2000" b="1" kern="1200" cap="all" dirty="0">
                        <a:ln w="0"/>
                        <a:solidFill>
                          <a:srgbClr val="002060"/>
                        </a:solidFill>
                        <a:effectLst/>
                        <a:latin typeface="Verdana" pitchFamily="34" charset="0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الإعلاميات</a:t>
                      </a:r>
                      <a:endParaRPr lang="fr-FR" sz="2000" b="1" kern="1200" cap="all" dirty="0">
                        <a:ln w="0"/>
                        <a:solidFill>
                          <a:srgbClr val="002060"/>
                        </a:solidFill>
                        <a:effectLst/>
                        <a:latin typeface="Verdana" pitchFamily="34" charset="0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الرياضيات</a:t>
                      </a:r>
                      <a:endParaRPr lang="fr-FR" sz="2000" b="1" kern="1200" cap="all" dirty="0">
                        <a:ln w="0"/>
                        <a:solidFill>
                          <a:srgbClr val="002060"/>
                        </a:solidFill>
                        <a:effectLst/>
                        <a:latin typeface="Verdana" pitchFamily="34" charset="0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fr-FR" sz="1600" i="0" kern="1200" dirty="0"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L-Mateen" pitchFamily="2" charset="-78"/>
                        </a:rPr>
                        <a:t> </a:t>
                      </a:r>
                      <a:r>
                        <a:rPr lang="ar-S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علوم</a:t>
                      </a:r>
                      <a:r>
                        <a:rPr lang="ar-SA" sz="1600" i="0" kern="1200" dirty="0"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L-Mateen" pitchFamily="2" charset="-78"/>
                        </a:rPr>
                        <a:t> </a:t>
                      </a:r>
                      <a:r>
                        <a:rPr lang="ar-S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الحياة</a:t>
                      </a:r>
                      <a:r>
                        <a:rPr lang="ar-SA" sz="1600" i="0" kern="1200" dirty="0"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L-Mateen" pitchFamily="2" charset="-78"/>
                        </a:rPr>
                        <a:t> </a:t>
                      </a:r>
                      <a:r>
                        <a:rPr lang="ar-S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والأرض</a:t>
                      </a:r>
                      <a:endParaRPr lang="fr-FR" sz="2000" b="1" kern="1200" cap="all" dirty="0">
                        <a:ln w="0"/>
                        <a:solidFill>
                          <a:srgbClr val="002060"/>
                        </a:solidFill>
                        <a:effectLst/>
                        <a:latin typeface="Verdana" pitchFamily="34" charset="0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الفيزياء</a:t>
                      </a:r>
                      <a:r>
                        <a:rPr lang="ar-SA" sz="1600" i="0" kern="1200" dirty="0"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L-Mateen" pitchFamily="2" charset="-78"/>
                        </a:rPr>
                        <a:t> </a:t>
                      </a:r>
                      <a:r>
                        <a:rPr lang="ar-S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والكيمياء</a:t>
                      </a:r>
                      <a:endParaRPr lang="fr-FR" sz="2000" b="1" kern="1200" cap="all" dirty="0">
                        <a:ln w="0"/>
                        <a:solidFill>
                          <a:srgbClr val="002060"/>
                        </a:solidFill>
                        <a:effectLst/>
                        <a:latin typeface="Verdana" pitchFamily="34" charset="0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التربية</a:t>
                      </a:r>
                      <a:r>
                        <a:rPr lang="ar-SA" sz="1600" i="0" kern="1200" dirty="0"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L-Mateen" pitchFamily="2" charset="-78"/>
                        </a:rPr>
                        <a:t> </a:t>
                      </a:r>
                      <a:r>
                        <a:rPr lang="ar-S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البدنية</a:t>
                      </a:r>
                      <a:endParaRPr lang="fr-FR" sz="2000" b="1" kern="1200" cap="all" dirty="0">
                        <a:ln w="0"/>
                        <a:solidFill>
                          <a:srgbClr val="002060"/>
                        </a:solidFill>
                        <a:effectLst/>
                        <a:latin typeface="Verdana" pitchFamily="34" charset="0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....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المواظبة</a:t>
                      </a:r>
                      <a:r>
                        <a:rPr lang="ar-SA" sz="1600" i="0" kern="1200" dirty="0"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L-Mateen" pitchFamily="2" charset="-78"/>
                        </a:rPr>
                        <a:t> </a:t>
                      </a:r>
                      <a:r>
                        <a:rPr lang="ar-SA" sz="2000" b="1" kern="1200" cap="all" dirty="0">
                          <a:ln w="0"/>
                          <a:solidFill>
                            <a:srgbClr val="00206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والسلوك</a:t>
                      </a:r>
                      <a:endParaRPr lang="fr-FR" sz="2000" b="1" kern="1200" cap="all" dirty="0">
                        <a:ln w="0"/>
                        <a:solidFill>
                          <a:srgbClr val="002060"/>
                        </a:solidFill>
                        <a:effectLst/>
                        <a:latin typeface="Verdana" pitchFamily="34" charset="0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i="0" kern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31</a:t>
                      </a:r>
                      <a:endParaRPr lang="fr-FR" sz="2000" b="1" i="0" kern="12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31</a:t>
                      </a:r>
                      <a:endParaRPr lang="fr-FR" sz="2000" b="1" i="0" kern="12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cap="all" dirty="0">
                          <a:ln w="0"/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+mn-ea"/>
                          <a:cs typeface="AF_Najed" pitchFamily="2" charset="-78"/>
                        </a:rPr>
                        <a:t>المجموع</a:t>
                      </a:r>
                      <a:endParaRPr lang="fr-FR" sz="2000" b="1" kern="1200" cap="all" dirty="0">
                        <a:ln w="0"/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" name="Parenthèses 10"/>
          <p:cNvSpPr/>
          <p:nvPr/>
        </p:nvSpPr>
        <p:spPr>
          <a:xfrm>
            <a:off x="4859338" y="1628775"/>
            <a:ext cx="3997325" cy="3600450"/>
          </a:xfrm>
          <a:prstGeom prst="bracketPair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 b="1" dirty="0">
                <a:solidFill>
                  <a:srgbClr val="6600FF"/>
                </a:solidFill>
                <a:sym typeface="Wingdings"/>
              </a:rPr>
              <a:t></a:t>
            </a:r>
            <a:r>
              <a:rPr lang="ar-MA" sz="2400" b="1" dirty="0">
                <a:solidFill>
                  <a:schemeClr val="bg2">
                    <a:lumMod val="10000"/>
                  </a:schemeClr>
                </a:solidFill>
                <a:sym typeface="Wingdings"/>
              </a:rPr>
              <a:t> </a:t>
            </a:r>
            <a:r>
              <a:rPr lang="ar-MA" sz="2400" b="1" dirty="0">
                <a:solidFill>
                  <a:schemeClr val="bg2">
                    <a:lumMod val="10000"/>
                  </a:schemeClr>
                </a:solidFill>
              </a:rPr>
              <a:t>مستوى جيد في </a:t>
            </a:r>
            <a:r>
              <a:rPr lang="ar-MA" sz="2400" b="1" dirty="0">
                <a:solidFill>
                  <a:srgbClr val="FF0000"/>
                </a:solidFill>
              </a:rPr>
              <a:t>المواد</a:t>
            </a:r>
            <a:r>
              <a:rPr lang="ar-MA" sz="24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ar-MA" sz="2400" b="1" dirty="0">
                <a:solidFill>
                  <a:srgbClr val="FF0000"/>
                </a:solidFill>
              </a:rPr>
              <a:t>العلمية</a:t>
            </a:r>
            <a:r>
              <a:rPr lang="ar-MA" sz="2400" b="1" dirty="0">
                <a:solidFill>
                  <a:schemeClr val="bg2">
                    <a:lumMod val="10000"/>
                  </a:schemeClr>
                </a:solidFill>
              </a:rPr>
              <a:t> و</a:t>
            </a:r>
            <a:r>
              <a:rPr lang="ar-MA" sz="2400" b="1" dirty="0">
                <a:solidFill>
                  <a:srgbClr val="FF0000"/>
                </a:solidFill>
              </a:rPr>
              <a:t>اللغة</a:t>
            </a:r>
            <a:r>
              <a:rPr lang="ar-MA" sz="24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ar-MA" sz="2400" b="1" dirty="0">
                <a:solidFill>
                  <a:srgbClr val="FF0000"/>
                </a:solidFill>
              </a:rPr>
              <a:t>الفرنسية</a:t>
            </a:r>
            <a:r>
              <a:rPr lang="ar-MA" sz="2400" b="1" dirty="0">
                <a:solidFill>
                  <a:schemeClr val="bg2">
                    <a:lumMod val="10000"/>
                  </a:schemeClr>
                </a:solidFill>
              </a:rPr>
              <a:t>؛</a:t>
            </a:r>
            <a:br>
              <a:rPr lang="ar-MA" sz="2400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ar-MA" sz="2400" b="1" dirty="0">
                <a:solidFill>
                  <a:srgbClr val="6600FF"/>
                </a:solidFill>
                <a:sym typeface="Wingdings"/>
              </a:rPr>
              <a:t></a:t>
            </a:r>
            <a:r>
              <a:rPr lang="ar-MA" sz="2400" b="1" dirty="0">
                <a:solidFill>
                  <a:schemeClr val="bg2">
                    <a:lumMod val="10000"/>
                  </a:schemeClr>
                </a:solidFill>
                <a:sym typeface="Wingdings"/>
              </a:rPr>
              <a:t> </a:t>
            </a:r>
            <a:r>
              <a:rPr lang="ar-MA" sz="2400" b="1" dirty="0">
                <a:solidFill>
                  <a:schemeClr val="bg2">
                    <a:lumMod val="10000"/>
                  </a:schemeClr>
                </a:solidFill>
              </a:rPr>
              <a:t>حب الاستطلاع والميول إلى البحث العلمي؛</a:t>
            </a:r>
          </a:p>
          <a:p>
            <a:pPr algn="r" rtl="1" eaLnBrk="1" hangingPunct="1">
              <a:defRPr/>
            </a:pPr>
            <a:r>
              <a:rPr lang="ar-MA" sz="2400" b="1" dirty="0">
                <a:solidFill>
                  <a:srgbClr val="6600FF"/>
                </a:solidFill>
                <a:sym typeface="Wingdings"/>
              </a:rPr>
              <a:t></a:t>
            </a:r>
            <a:r>
              <a:rPr lang="ar-MA" sz="2400" b="1" dirty="0">
                <a:solidFill>
                  <a:schemeClr val="bg2">
                    <a:lumMod val="10000"/>
                  </a:schemeClr>
                </a:solidFill>
                <a:sym typeface="Wingdings"/>
              </a:rPr>
              <a:t> </a:t>
            </a:r>
            <a:r>
              <a:rPr lang="ar-MA" sz="2400" b="1" dirty="0">
                <a:solidFill>
                  <a:schemeClr val="bg2">
                    <a:lumMod val="10000"/>
                  </a:schemeClr>
                </a:solidFill>
              </a:rPr>
              <a:t>القدرة على إنجاز رسوم تخطيطية واستعمال التعبير البياني؛</a:t>
            </a:r>
          </a:p>
          <a:p>
            <a:pPr algn="r" rtl="1" eaLnBrk="1" hangingPunct="1">
              <a:defRPr/>
            </a:pPr>
            <a:r>
              <a:rPr lang="ar-MA" sz="2400" b="1" dirty="0">
                <a:solidFill>
                  <a:srgbClr val="6600FF"/>
                </a:solidFill>
                <a:sym typeface="Wingdings"/>
              </a:rPr>
              <a:t></a:t>
            </a:r>
            <a:r>
              <a:rPr lang="ar-MA" sz="2400" b="1" dirty="0">
                <a:solidFill>
                  <a:schemeClr val="bg2">
                    <a:lumMod val="10000"/>
                  </a:schemeClr>
                </a:solidFill>
                <a:sym typeface="Wingdings"/>
              </a:rPr>
              <a:t> </a:t>
            </a:r>
            <a:r>
              <a:rPr lang="ar-MA" sz="2400" b="1" dirty="0">
                <a:solidFill>
                  <a:schemeClr val="bg2">
                    <a:lumMod val="10000"/>
                  </a:schemeClr>
                </a:solidFill>
              </a:rPr>
              <a:t>القدرة على الملاحظة الدقيقة والتجريب والاستنتاج.</a:t>
            </a:r>
          </a:p>
        </p:txBody>
      </p:sp>
      <p:sp>
        <p:nvSpPr>
          <p:cNvPr id="12" name="Parenthèses 11"/>
          <p:cNvSpPr/>
          <p:nvPr/>
        </p:nvSpPr>
        <p:spPr>
          <a:xfrm>
            <a:off x="5003800" y="5732463"/>
            <a:ext cx="3924300" cy="1125537"/>
          </a:xfrm>
          <a:prstGeom prst="bracketPair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1600" b="1" dirty="0">
                <a:solidFill>
                  <a:schemeClr val="bg2">
                    <a:lumMod val="10000"/>
                  </a:schemeClr>
                </a:solidFill>
              </a:rPr>
              <a:t>التدريس – الهندسة – الطب والصيدلة – التمريض – الإعلام  – الملاحة – الميدان العسكري والشبه عسكري...</a:t>
            </a:r>
            <a:endParaRPr lang="fr-FR"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-171400"/>
            <a:ext cx="2051720" cy="1224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sp>
        <p:nvSpPr>
          <p:cNvPr id="2" name="Pensées 1"/>
          <p:cNvSpPr/>
          <p:nvPr/>
        </p:nvSpPr>
        <p:spPr>
          <a:xfrm>
            <a:off x="287338" y="0"/>
            <a:ext cx="6516687" cy="863600"/>
          </a:xfrm>
          <a:prstGeom prst="cloudCallout">
            <a:avLst>
              <a:gd name="adj1" fmla="val 87275"/>
              <a:gd name="adj2" fmla="val -41117"/>
            </a:avLst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ar-MA" sz="3200" b="1" dirty="0">
                <a:solidFill>
                  <a:srgbClr val="C00000"/>
                </a:solidFill>
              </a:rPr>
              <a:t>الـجذع المشترك التكنولوجي</a:t>
            </a:r>
            <a:endParaRPr lang="fr-FR" sz="32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27650" y="5589588"/>
            <a:ext cx="3816350" cy="2873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sym typeface="Wingdings" pitchFamily="2" charset="2"/>
              </a:rPr>
              <a:t></a:t>
            </a:r>
            <a:r>
              <a:rPr lang="ar-MA" sz="2800" b="1">
                <a:solidFill>
                  <a:srgbClr val="002060"/>
                </a:solidFill>
              </a:rPr>
              <a:t>بعض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800" b="1">
                <a:solidFill>
                  <a:srgbClr val="002060"/>
                </a:solidFill>
              </a:rPr>
              <a:t>الآفاق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800" b="1">
                <a:solidFill>
                  <a:srgbClr val="002060"/>
                </a:solidFill>
              </a:rPr>
              <a:t>المهنية</a:t>
            </a:r>
            <a:endParaRPr lang="fr-FR" sz="2800" b="1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92750" y="1089025"/>
            <a:ext cx="3600450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sym typeface="Wingdings" pitchFamily="2" charset="2"/>
              </a:rPr>
              <a:t></a:t>
            </a:r>
            <a:r>
              <a:rPr lang="ar-MA" sz="2800" b="1">
                <a:solidFill>
                  <a:srgbClr val="002060"/>
                </a:solidFill>
              </a:rPr>
              <a:t>المؤهلات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800" b="1">
                <a:solidFill>
                  <a:srgbClr val="002060"/>
                </a:solidFill>
              </a:rPr>
              <a:t>المطلوبة</a:t>
            </a:r>
            <a:endParaRPr lang="fr-FR" sz="2800" b="1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981075"/>
            <a:ext cx="4572000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sym typeface="Wingdings" pitchFamily="2" charset="2"/>
              </a:rPr>
              <a:t></a:t>
            </a:r>
            <a:r>
              <a:rPr lang="ar-MA" sz="2800" b="1">
                <a:solidFill>
                  <a:srgbClr val="002060"/>
                </a:solidFill>
              </a:rPr>
              <a:t>المواد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800" b="1">
                <a:solidFill>
                  <a:srgbClr val="002060"/>
                </a:solidFill>
              </a:rPr>
              <a:t>المدرسة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800" b="1">
                <a:solidFill>
                  <a:srgbClr val="002060"/>
                </a:solidFill>
              </a:rPr>
              <a:t>و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800" b="1">
                <a:solidFill>
                  <a:srgbClr val="002060"/>
                </a:solidFill>
              </a:rPr>
              <a:t>الحصص</a:t>
            </a:r>
            <a:endParaRPr lang="fr-FR" sz="2800" b="1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11" name="Parenthèses 10"/>
          <p:cNvSpPr/>
          <p:nvPr/>
        </p:nvSpPr>
        <p:spPr>
          <a:xfrm>
            <a:off x="4787900" y="1593850"/>
            <a:ext cx="4068763" cy="3851275"/>
          </a:xfrm>
          <a:prstGeom prst="bracketPair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 b="1" dirty="0" err="1">
                <a:solidFill>
                  <a:srgbClr val="0070C0"/>
                </a:solidFill>
                <a:sym typeface="Wingdings"/>
              </a:rPr>
              <a:t></a:t>
            </a:r>
            <a:r>
              <a:rPr lang="ar-MA" sz="2400" b="1" dirty="0">
                <a:solidFill>
                  <a:schemeClr val="tx1"/>
                </a:solidFill>
                <a:sym typeface="Wingdings"/>
              </a:rPr>
              <a:t> </a:t>
            </a:r>
            <a:r>
              <a:rPr lang="ar-SA" sz="2400" b="1" dirty="0">
                <a:solidFill>
                  <a:schemeClr val="bg2">
                    <a:lumMod val="10000"/>
                  </a:schemeClr>
                </a:solidFill>
              </a:rPr>
              <a:t>مستوى جيد في </a:t>
            </a:r>
            <a:r>
              <a:rPr lang="ar-SA" sz="2400" b="1" dirty="0">
                <a:solidFill>
                  <a:srgbClr val="C00000"/>
                </a:solidFill>
              </a:rPr>
              <a:t>الرياضيات</a:t>
            </a:r>
            <a:r>
              <a:rPr lang="ar-SA" sz="2400" b="1" dirty="0">
                <a:solidFill>
                  <a:srgbClr val="FFFF00"/>
                </a:solidFill>
              </a:rPr>
              <a:t> </a:t>
            </a:r>
            <a:r>
              <a:rPr lang="ar-SA" sz="2400" b="1" dirty="0">
                <a:solidFill>
                  <a:schemeClr val="bg2">
                    <a:lumMod val="10000"/>
                  </a:schemeClr>
                </a:solidFill>
              </a:rPr>
              <a:t>و</a:t>
            </a:r>
            <a:r>
              <a:rPr lang="ar-SA" sz="2400" b="1" dirty="0">
                <a:solidFill>
                  <a:srgbClr val="C00000"/>
                </a:solidFill>
              </a:rPr>
              <a:t>العلوم</a:t>
            </a:r>
            <a:r>
              <a:rPr lang="ar-SA" sz="2400" b="1" dirty="0">
                <a:solidFill>
                  <a:srgbClr val="FFFF00"/>
                </a:solidFill>
              </a:rPr>
              <a:t> </a:t>
            </a:r>
            <a:r>
              <a:rPr lang="ar-SA" sz="2400" b="1" dirty="0">
                <a:solidFill>
                  <a:srgbClr val="C00000"/>
                </a:solidFill>
              </a:rPr>
              <a:t>الفزيائية </a:t>
            </a:r>
            <a:r>
              <a:rPr lang="ar-SA" sz="2400" b="1" dirty="0">
                <a:solidFill>
                  <a:schemeClr val="bg2">
                    <a:lumMod val="10000"/>
                  </a:schemeClr>
                </a:solidFill>
              </a:rPr>
              <a:t>و</a:t>
            </a:r>
            <a:r>
              <a:rPr lang="ar-SA" sz="2400" b="1" dirty="0">
                <a:solidFill>
                  <a:srgbClr val="C00000"/>
                </a:solidFill>
              </a:rPr>
              <a:t>ال</a:t>
            </a:r>
            <a:r>
              <a:rPr lang="ar-MA" sz="2400" b="1" dirty="0">
                <a:solidFill>
                  <a:srgbClr val="C00000"/>
                </a:solidFill>
              </a:rPr>
              <a:t>إ</a:t>
            </a:r>
            <a:r>
              <a:rPr lang="ar-SA" sz="2400" b="1" dirty="0" err="1">
                <a:solidFill>
                  <a:srgbClr val="C00000"/>
                </a:solidFill>
              </a:rPr>
              <a:t>علاميات</a:t>
            </a:r>
            <a:r>
              <a:rPr lang="ar-SA" sz="2400" b="1" dirty="0">
                <a:solidFill>
                  <a:srgbClr val="C00000"/>
                </a:solidFill>
              </a:rPr>
              <a:t> </a:t>
            </a:r>
            <a:r>
              <a:rPr lang="ar-SA" sz="2400" b="1" dirty="0">
                <a:solidFill>
                  <a:schemeClr val="bg2">
                    <a:lumMod val="10000"/>
                  </a:schemeClr>
                </a:solidFill>
              </a:rPr>
              <a:t>و</a:t>
            </a:r>
            <a:r>
              <a:rPr lang="ar-SA" sz="2400" b="1" dirty="0">
                <a:solidFill>
                  <a:srgbClr val="C00000"/>
                </a:solidFill>
              </a:rPr>
              <a:t>اللغة الفرنسية</a:t>
            </a:r>
            <a:r>
              <a:rPr lang="ar-MA" sz="2400" b="1" dirty="0">
                <a:solidFill>
                  <a:srgbClr val="C00000"/>
                </a:solidFill>
              </a:rPr>
              <a:t>؛</a:t>
            </a:r>
          </a:p>
          <a:p>
            <a:pPr algn="r" rtl="1" eaLnBrk="1" hangingPunct="1">
              <a:defRPr/>
            </a:pPr>
            <a:r>
              <a:rPr lang="ar-MA" sz="2400" b="1" dirty="0">
                <a:solidFill>
                  <a:srgbClr val="0070C0"/>
                </a:solidFill>
                <a:sym typeface="Wingdings"/>
              </a:rPr>
              <a:t></a:t>
            </a:r>
            <a:r>
              <a:rPr lang="ar-MA" sz="2400" b="1" dirty="0">
                <a:solidFill>
                  <a:srgbClr val="FFFF00"/>
                </a:solidFill>
                <a:sym typeface="Wingdings"/>
              </a:rPr>
              <a:t> </a:t>
            </a:r>
            <a:r>
              <a:rPr lang="ar-MA" sz="2400" b="1" dirty="0">
                <a:solidFill>
                  <a:schemeClr val="bg2">
                    <a:lumMod val="10000"/>
                  </a:schemeClr>
                </a:solidFill>
              </a:rPr>
              <a:t>دقة الملاحظة </a:t>
            </a:r>
            <a:r>
              <a:rPr lang="ar-MA" sz="2400" b="1" dirty="0">
                <a:solidFill>
                  <a:srgbClr val="FF0000"/>
                </a:solidFill>
              </a:rPr>
              <a:t>والقدرة على التنظيم العقلاني</a:t>
            </a:r>
            <a:r>
              <a:rPr lang="ar-MA" sz="2400" b="1" dirty="0">
                <a:solidFill>
                  <a:schemeClr val="bg2">
                    <a:lumMod val="10000"/>
                  </a:schemeClr>
                </a:solidFill>
              </a:rPr>
              <a:t>؛</a:t>
            </a:r>
          </a:p>
          <a:p>
            <a:pPr algn="r" rtl="1" eaLnBrk="1" hangingPunct="1">
              <a:defRPr/>
            </a:pPr>
            <a:r>
              <a:rPr lang="ar-MA" sz="2400" b="1" dirty="0" err="1">
                <a:solidFill>
                  <a:srgbClr val="0070C0"/>
                </a:solidFill>
                <a:sym typeface="Wingdings"/>
              </a:rPr>
              <a:t></a:t>
            </a:r>
            <a:r>
              <a:rPr lang="ar-MA" sz="2400" b="1" dirty="0">
                <a:solidFill>
                  <a:srgbClr val="FFFF00"/>
                </a:solidFill>
                <a:sym typeface="Wingdings"/>
              </a:rPr>
              <a:t> </a:t>
            </a:r>
            <a:r>
              <a:rPr lang="ar-SA" sz="2400" b="1" dirty="0">
                <a:solidFill>
                  <a:schemeClr val="bg2">
                    <a:lumMod val="10000"/>
                  </a:schemeClr>
                </a:solidFill>
              </a:rPr>
              <a:t>الاهتمام </a:t>
            </a:r>
            <a:r>
              <a:rPr lang="ar-SA" sz="2400" b="1" dirty="0">
                <a:solidFill>
                  <a:srgbClr val="FF0000"/>
                </a:solidFill>
              </a:rPr>
              <a:t>بالمجال الصناعي والتكنولوجي</a:t>
            </a:r>
            <a:r>
              <a:rPr lang="ar-MA" sz="2400" b="1" dirty="0">
                <a:solidFill>
                  <a:schemeClr val="bg2">
                    <a:lumMod val="10000"/>
                  </a:schemeClr>
                </a:solidFill>
              </a:rPr>
              <a:t>؛</a:t>
            </a:r>
            <a:endParaRPr lang="fr-FR" sz="2400" b="1" dirty="0">
              <a:solidFill>
                <a:schemeClr val="bg2">
                  <a:lumMod val="10000"/>
                </a:schemeClr>
              </a:solidFill>
            </a:endParaRPr>
          </a:p>
          <a:p>
            <a:pPr algn="r" rtl="1" eaLnBrk="1" hangingPunct="1">
              <a:defRPr/>
            </a:pPr>
            <a:r>
              <a:rPr lang="ar-MA" sz="2400" b="1" dirty="0" err="1">
                <a:solidFill>
                  <a:srgbClr val="0070C0"/>
                </a:solidFill>
                <a:sym typeface="Wingdings"/>
              </a:rPr>
              <a:t></a:t>
            </a:r>
            <a:r>
              <a:rPr lang="ar-MA" sz="2400" b="1" dirty="0">
                <a:solidFill>
                  <a:schemeClr val="tx1"/>
                </a:solidFill>
                <a:sym typeface="Wingdings"/>
              </a:rPr>
              <a:t> </a:t>
            </a:r>
            <a:r>
              <a:rPr lang="ar-SA" sz="2400" b="1" dirty="0">
                <a:solidFill>
                  <a:schemeClr val="bg2">
                    <a:lumMod val="10000"/>
                  </a:schemeClr>
                </a:solidFill>
              </a:rPr>
              <a:t>بنية جسمية سليمة</a:t>
            </a:r>
            <a:r>
              <a:rPr lang="ar-MA" sz="2400" b="1" dirty="0">
                <a:solidFill>
                  <a:schemeClr val="bg2">
                    <a:lumMod val="10000"/>
                  </a:schemeClr>
                </a:solidFill>
              </a:rPr>
              <a:t> وحب العمل اليدوي.</a:t>
            </a:r>
            <a:endParaRPr lang="fr-FR" sz="2400" b="1" dirty="0">
              <a:solidFill>
                <a:schemeClr val="bg2">
                  <a:lumMod val="10000"/>
                </a:schemeClr>
              </a:solidFill>
            </a:endParaRPr>
          </a:p>
          <a:p>
            <a:pPr algn="ctr" rtl="1" eaLnBrk="1" hangingPunct="1">
              <a:defRPr/>
            </a:pPr>
            <a:endParaRPr lang="fr-FR" sz="2000" dirty="0">
              <a:solidFill>
                <a:srgbClr val="660066"/>
              </a:solidFill>
              <a:ea typeface="Calibri" pitchFamily="34" charset="0"/>
              <a:cs typeface="AL-Mateen" pitchFamily="2" charset="-78"/>
            </a:endParaRPr>
          </a:p>
        </p:txBody>
      </p:sp>
      <p:sp>
        <p:nvSpPr>
          <p:cNvPr id="12" name="Parenthèses 11"/>
          <p:cNvSpPr/>
          <p:nvPr/>
        </p:nvSpPr>
        <p:spPr>
          <a:xfrm>
            <a:off x="5003800" y="6021388"/>
            <a:ext cx="3924300" cy="836612"/>
          </a:xfrm>
          <a:prstGeom prst="bracketPair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1600" b="1" dirty="0">
                <a:solidFill>
                  <a:schemeClr val="bg2">
                    <a:lumMod val="10000"/>
                  </a:schemeClr>
                </a:solidFill>
              </a:rPr>
              <a:t>مجال التكنولوجيات الكهربائية والميكانيكية - الهندسة -التدريس- الإعلام - التمريض- ...</a:t>
            </a:r>
            <a:endParaRPr lang="fr-FR"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038043"/>
              </p:ext>
            </p:extLst>
          </p:nvPr>
        </p:nvGraphicFramePr>
        <p:xfrm>
          <a:off x="0" y="1458004"/>
          <a:ext cx="4572000" cy="5399996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0056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8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7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571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  <a:ea typeface="+mn-ea"/>
                          <a:cs typeface="+mj-cs"/>
                        </a:rPr>
                        <a:t>المعامل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  <a:ea typeface="+mn-ea"/>
                        <a:cs typeface="+mj-cs"/>
                      </a:endParaRPr>
                    </a:p>
                  </a:txBody>
                  <a:tcPr marL="20420" marR="20420" marT="20420" marB="2042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  <a:ea typeface="+mn-ea"/>
                          <a:cs typeface="+mj-cs"/>
                        </a:rPr>
                        <a:t>الحصص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  <a:ea typeface="+mn-ea"/>
                        <a:cs typeface="+mj-cs"/>
                      </a:endParaRPr>
                    </a:p>
                  </a:txBody>
                  <a:tcPr marL="20420" marR="20420" marT="20420" marB="2042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  <a:ea typeface="+mn-ea"/>
                          <a:cs typeface="+mj-cs"/>
                        </a:rPr>
                        <a:t>المواد المقررة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j-lt"/>
                        <a:ea typeface="+mn-ea"/>
                        <a:cs typeface="+mj-cs"/>
                      </a:endParaRPr>
                    </a:p>
                  </a:txBody>
                  <a:tcPr marL="20420" marR="20420" marT="20420" marB="2042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20420" marR="20420" marT="20420" marB="204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+mn-cs"/>
                        </a:rPr>
                        <a:t>التربية الإسلامية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+mn-cs"/>
                      </a:endParaRPr>
                    </a:p>
                  </a:txBody>
                  <a:tcPr marL="20420" marR="20420" marT="20420" marB="2042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20420" marR="20420" marT="20420" marB="204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+mn-cs"/>
                        </a:rPr>
                        <a:t>اللغة العربية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+mn-cs"/>
                      </a:endParaRPr>
                    </a:p>
                  </a:txBody>
                  <a:tcPr marL="20420" marR="20420" marT="20420" marB="2042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20420" marR="20420" marT="20420" marB="204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+mn-cs"/>
                        </a:rPr>
                        <a:t>الفلسفة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+mn-cs"/>
                      </a:endParaRPr>
                    </a:p>
                  </a:txBody>
                  <a:tcPr marL="20420" marR="20420" marT="20420" marB="2042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20420" marR="20420" marT="20420" marB="204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+mn-cs"/>
                        </a:rPr>
                        <a:t> </a:t>
                      </a: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+mn-cs"/>
                        </a:rPr>
                        <a:t>التاريـخ والجغرافيا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+mn-cs"/>
                      </a:endParaRPr>
                    </a:p>
                  </a:txBody>
                  <a:tcPr marL="20420" marR="20420" marT="20420" marB="2042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</a:p>
                  </a:txBody>
                  <a:tcPr marL="20420" marR="20420" marT="20420" marB="2042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+mn-cs"/>
                        </a:rPr>
                        <a:t>اللغة الفرنسية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+mn-cs"/>
                      </a:endParaRPr>
                    </a:p>
                  </a:txBody>
                  <a:tcPr marL="20420" marR="20420" marT="20420" marB="2042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+mn-cs"/>
                        </a:rPr>
                        <a:t>اللغة</a:t>
                      </a:r>
                      <a:r>
                        <a:rPr lang="ar-M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+mn-cs"/>
                        </a:rPr>
                        <a:t> الاجنبية الثانية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+mn-cs"/>
                      </a:endParaRPr>
                    </a:p>
                  </a:txBody>
                  <a:tcPr marL="20420" marR="20420" marT="20420" marB="2042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20420" marR="20420" marT="20420" marB="2042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+mn-cs"/>
                        </a:rPr>
                        <a:t>الإعلاميات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+mn-cs"/>
                      </a:endParaRPr>
                    </a:p>
                  </a:txBody>
                  <a:tcPr marL="20420" marR="20420" marT="20420" marB="2042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rgbClr val="A5002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rgbClr val="A5002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rgbClr val="A5002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</a:p>
                  </a:txBody>
                  <a:tcPr marL="20420" marR="20420" marT="20420" marB="2042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rgbClr val="A5002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+mn-cs"/>
                        </a:rPr>
                        <a:t>الرياضيات</a:t>
                      </a:r>
                      <a:endParaRPr lang="fr-FR" sz="2000" b="1" i="0" kern="1200" dirty="0">
                        <a:solidFill>
                          <a:srgbClr val="A5002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+mn-cs"/>
                      </a:endParaRPr>
                    </a:p>
                  </a:txBody>
                  <a:tcPr marL="20420" marR="20420" marT="20420" marB="2042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rgbClr val="A5002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rgbClr val="A5002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rgbClr val="A5002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rgbClr val="A5002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rgbClr val="A5002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+mn-cs"/>
                        </a:rPr>
                        <a:t>الفيزياء والكيمياء</a:t>
                      </a:r>
                      <a:endParaRPr lang="fr-FR" sz="2000" b="1" i="0" kern="1200" dirty="0">
                        <a:solidFill>
                          <a:srgbClr val="A5002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+mn-cs"/>
                      </a:endParaRPr>
                    </a:p>
                  </a:txBody>
                  <a:tcPr marL="20420" marR="20420" marT="20420" marB="2042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rgbClr val="A5002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rgbClr val="A5002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rgbClr val="A5002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20420" marR="20420" marT="20420" marB="2042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rgbClr val="A5002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+mn-cs"/>
                        </a:rPr>
                        <a:t>علوم المهندس</a:t>
                      </a:r>
                      <a:endParaRPr lang="fr-FR" sz="2000" b="1" i="0" kern="1200" dirty="0">
                        <a:solidFill>
                          <a:srgbClr val="A5002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+mn-cs"/>
                      </a:endParaRPr>
                    </a:p>
                  </a:txBody>
                  <a:tcPr marL="20420" marR="20420" marT="20420" marB="2042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20420" marR="20420" marT="20420" marB="204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+mn-cs"/>
                        </a:rPr>
                        <a:t>التربية البدنية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+mn-cs"/>
                      </a:endParaRPr>
                    </a:p>
                  </a:txBody>
                  <a:tcPr marL="20420" marR="20420" marT="20420" marB="2042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....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+mn-cs"/>
                        </a:rPr>
                        <a:t>المواظبة والسلوك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+mn-cs"/>
                      </a:endParaRPr>
                    </a:p>
                  </a:txBody>
                  <a:tcPr marL="20420" marR="20420" marT="20420" marB="2042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32</a:t>
                      </a:r>
                      <a:endParaRPr lang="fr-FR" sz="2000" b="1" i="0" kern="12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31</a:t>
                      </a:r>
                      <a:endParaRPr lang="fr-FR" sz="2000" b="1" i="0" kern="12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i="0" kern="1200" dirty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F_Najed" pitchFamily="2" charset="-78"/>
                        </a:rPr>
                        <a:t>المجموع</a:t>
                      </a:r>
                      <a:endParaRPr lang="fr-FR" sz="2000" i="0" kern="1200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1" y="-99392"/>
            <a:ext cx="2051720" cy="1224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sp>
        <p:nvSpPr>
          <p:cNvPr id="2" name="Pensées 1"/>
          <p:cNvSpPr/>
          <p:nvPr/>
        </p:nvSpPr>
        <p:spPr>
          <a:xfrm>
            <a:off x="1043236" y="35636"/>
            <a:ext cx="7632204" cy="863600"/>
          </a:xfrm>
          <a:prstGeom prst="cloudCallout">
            <a:avLst>
              <a:gd name="adj1" fmla="val 51696"/>
              <a:gd name="adj2" fmla="val -1010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ar-MA" sz="2400" b="1" dirty="0">
                <a:solidFill>
                  <a:srgbClr val="C00000"/>
                </a:solidFill>
              </a:rPr>
              <a:t>الـجذع المشترك للآداب و العلوم الإنــــــــــــــــسانية</a:t>
            </a:r>
            <a:endParaRPr lang="fr-FR" sz="24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27650" y="5445125"/>
            <a:ext cx="3816350" cy="287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sym typeface="Wingdings" pitchFamily="2" charset="2"/>
              </a:rPr>
              <a:t></a:t>
            </a:r>
            <a:r>
              <a:rPr lang="ar-MA" sz="2800" b="1">
                <a:solidFill>
                  <a:srgbClr val="002060"/>
                </a:solidFill>
              </a:rPr>
              <a:t>بعض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800" b="1">
                <a:solidFill>
                  <a:srgbClr val="002060"/>
                </a:solidFill>
              </a:rPr>
              <a:t>الآفاق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800" b="1">
                <a:solidFill>
                  <a:srgbClr val="002060"/>
                </a:solidFill>
              </a:rPr>
              <a:t>المهنية</a:t>
            </a:r>
            <a:endParaRPr lang="fr-FR" sz="2800" b="1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70538" y="1027113"/>
            <a:ext cx="3600450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sym typeface="Wingdings" pitchFamily="2" charset="2"/>
              </a:rPr>
              <a:t></a:t>
            </a:r>
            <a:r>
              <a:rPr lang="ar-MA" sz="2800" b="1">
                <a:solidFill>
                  <a:srgbClr val="002060"/>
                </a:solidFill>
              </a:rPr>
              <a:t>المؤهلات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800" b="1">
                <a:solidFill>
                  <a:srgbClr val="002060"/>
                </a:solidFill>
              </a:rPr>
              <a:t>المطلوبة</a:t>
            </a:r>
            <a:endParaRPr lang="fr-FR" sz="2800" b="1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765175"/>
            <a:ext cx="4572000" cy="503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sym typeface="Wingdings" pitchFamily="2" charset="2"/>
              </a:rPr>
              <a:t></a:t>
            </a:r>
            <a:r>
              <a:rPr lang="ar-MA" sz="2800" b="1">
                <a:solidFill>
                  <a:srgbClr val="002060"/>
                </a:solidFill>
              </a:rPr>
              <a:t>المواد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800" b="1">
                <a:solidFill>
                  <a:srgbClr val="002060"/>
                </a:solidFill>
              </a:rPr>
              <a:t>المدرسة و الحصص</a:t>
            </a:r>
            <a:endParaRPr lang="fr-FR" sz="2800" b="1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11" name="Parenthèses 10"/>
          <p:cNvSpPr/>
          <p:nvPr/>
        </p:nvSpPr>
        <p:spPr>
          <a:xfrm>
            <a:off x="4859338" y="1531938"/>
            <a:ext cx="4105275" cy="3697287"/>
          </a:xfrm>
          <a:prstGeom prst="bracketPair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br>
              <a:rPr lang="ar-MA" sz="2400" b="1" dirty="0">
                <a:solidFill>
                  <a:srgbClr val="FFFF00"/>
                </a:solidFill>
                <a:sym typeface="Wingdings"/>
              </a:rPr>
            </a:br>
            <a:r>
              <a:rPr lang="ar-MA" sz="2400" b="1" dirty="0">
                <a:solidFill>
                  <a:schemeClr val="tx1"/>
                </a:solidFill>
                <a:sym typeface="Wingdings"/>
              </a:rPr>
              <a:t> </a:t>
            </a:r>
            <a:r>
              <a:rPr lang="ar-MA" sz="2400" b="1" dirty="0" err="1">
                <a:solidFill>
                  <a:srgbClr val="FFFF00"/>
                </a:solidFill>
                <a:sym typeface="Wingdings"/>
              </a:rPr>
              <a:t></a:t>
            </a:r>
            <a:r>
              <a:rPr lang="ar-MA" sz="2400" b="1" dirty="0">
                <a:solidFill>
                  <a:srgbClr val="FFFF00"/>
                </a:solidFill>
                <a:sym typeface="Wingdings"/>
              </a:rPr>
              <a:t> </a:t>
            </a:r>
            <a:r>
              <a:rPr lang="ar-SA" sz="2400" b="1" dirty="0">
                <a:solidFill>
                  <a:schemeClr val="bg2">
                    <a:lumMod val="10000"/>
                  </a:schemeClr>
                </a:solidFill>
              </a:rPr>
              <a:t>مسـتـوى</a:t>
            </a:r>
            <a:r>
              <a:rPr lang="ar-SA" sz="2400" b="1" dirty="0">
                <a:solidFill>
                  <a:schemeClr val="tx1"/>
                </a:solidFill>
              </a:rPr>
              <a:t> </a:t>
            </a:r>
            <a:r>
              <a:rPr lang="ar-SA" sz="2400" b="1" dirty="0">
                <a:solidFill>
                  <a:schemeClr val="bg2">
                    <a:lumMod val="10000"/>
                  </a:schemeClr>
                </a:solidFill>
              </a:rPr>
              <a:t>جـيد في </a:t>
            </a:r>
            <a:r>
              <a:rPr lang="ar-SA" sz="2400" b="1" dirty="0">
                <a:solidFill>
                  <a:srgbClr val="0070C0"/>
                </a:solidFill>
              </a:rPr>
              <a:t>المواد الأدبـيـة</a:t>
            </a:r>
            <a:r>
              <a:rPr lang="ar-MA" sz="2400" b="1" dirty="0">
                <a:solidFill>
                  <a:srgbClr val="0070C0"/>
                </a:solidFill>
              </a:rPr>
              <a:t> </a:t>
            </a:r>
            <a:r>
              <a:rPr lang="ar-SA" sz="2400" b="1" dirty="0">
                <a:solidFill>
                  <a:srgbClr val="0070C0"/>
                </a:solidFill>
              </a:rPr>
              <a:t>(</a:t>
            </a:r>
            <a:r>
              <a:rPr lang="ar-MA" sz="2400" b="1" dirty="0">
                <a:solidFill>
                  <a:srgbClr val="0070C0"/>
                </a:solidFill>
              </a:rPr>
              <a:t>اللغة </a:t>
            </a:r>
            <a:r>
              <a:rPr lang="ar-SA" sz="2400" b="1" dirty="0">
                <a:solidFill>
                  <a:srgbClr val="0070C0"/>
                </a:solidFill>
              </a:rPr>
              <a:t>العربية،</a:t>
            </a:r>
            <a:r>
              <a:rPr lang="ar-MA" sz="2400" b="1" dirty="0">
                <a:solidFill>
                  <a:srgbClr val="0070C0"/>
                </a:solidFill>
              </a:rPr>
              <a:t> اللغة</a:t>
            </a:r>
            <a:r>
              <a:rPr lang="ar-SA" sz="2400" b="1" dirty="0">
                <a:solidFill>
                  <a:srgbClr val="0070C0"/>
                </a:solidFill>
              </a:rPr>
              <a:t> الفـرنسية، الاجتماعيات، </a:t>
            </a:r>
            <a:r>
              <a:rPr lang="ar-MA" sz="2400" b="1" dirty="0">
                <a:solidFill>
                  <a:srgbClr val="0070C0"/>
                </a:solidFill>
              </a:rPr>
              <a:t>ال</a:t>
            </a:r>
            <a:r>
              <a:rPr lang="ar-SA" sz="2400" b="1" dirty="0">
                <a:solidFill>
                  <a:srgbClr val="0070C0"/>
                </a:solidFill>
              </a:rPr>
              <a:t>لغة </a:t>
            </a:r>
            <a:r>
              <a:rPr lang="ar-MA" sz="2400" b="1" dirty="0" err="1">
                <a:solidFill>
                  <a:srgbClr val="0070C0"/>
                </a:solidFill>
              </a:rPr>
              <a:t>الأ</a:t>
            </a:r>
            <a:r>
              <a:rPr lang="ar-SA" sz="2400" b="1" dirty="0">
                <a:solidFill>
                  <a:srgbClr val="0070C0"/>
                </a:solidFill>
              </a:rPr>
              <a:t>جنبية</a:t>
            </a:r>
            <a:r>
              <a:rPr lang="ar-MA" sz="2400" b="1" dirty="0">
                <a:solidFill>
                  <a:srgbClr val="0070C0"/>
                </a:solidFill>
              </a:rPr>
              <a:t> ال</a:t>
            </a:r>
            <a:r>
              <a:rPr lang="ar-SA" sz="2400" b="1" dirty="0">
                <a:solidFill>
                  <a:srgbClr val="0070C0"/>
                </a:solidFill>
              </a:rPr>
              <a:t>ثانية</a:t>
            </a:r>
            <a:r>
              <a:rPr lang="ar-SA" sz="2400" b="1" dirty="0" err="1">
                <a:solidFill>
                  <a:srgbClr val="0070C0"/>
                </a:solidFill>
              </a:rPr>
              <a:t>)</a:t>
            </a:r>
            <a:br>
              <a:rPr lang="ar-MA" sz="2400" b="1" dirty="0">
                <a:solidFill>
                  <a:srgbClr val="0070C0"/>
                </a:solidFill>
              </a:rPr>
            </a:br>
            <a:r>
              <a:rPr lang="ar-MA" sz="2400" b="1" dirty="0">
                <a:solidFill>
                  <a:srgbClr val="0070C0"/>
                </a:solidFill>
                <a:sym typeface="Wingdings"/>
              </a:rPr>
              <a:t> </a:t>
            </a:r>
            <a:r>
              <a:rPr lang="ar-MA" sz="2400" b="1" dirty="0" err="1">
                <a:solidFill>
                  <a:srgbClr val="0070C0"/>
                </a:solidFill>
                <a:sym typeface="Wingdings"/>
              </a:rPr>
              <a:t></a:t>
            </a:r>
            <a:r>
              <a:rPr lang="ar-MA" sz="2400" b="1" dirty="0">
                <a:solidFill>
                  <a:srgbClr val="0070C0"/>
                </a:solidFill>
                <a:sym typeface="Wingdings"/>
              </a:rPr>
              <a:t> </a:t>
            </a:r>
            <a:r>
              <a:rPr lang="ar-SA" sz="2400" b="1" dirty="0">
                <a:solidFill>
                  <a:srgbClr val="0070C0"/>
                </a:solidFill>
              </a:rPr>
              <a:t>حـب المطـالـعة والاهتمام بالمـياديـن الأدبية </a:t>
            </a:r>
            <a:r>
              <a:rPr lang="ar-SA" sz="2400" b="1" dirty="0">
                <a:solidFill>
                  <a:schemeClr val="bg2">
                    <a:lumMod val="10000"/>
                  </a:schemeClr>
                </a:solidFill>
              </a:rPr>
              <a:t>والفنية (المسرح، الشعر...)</a:t>
            </a:r>
            <a:endParaRPr lang="fr-FR" sz="2400" b="1" dirty="0">
              <a:solidFill>
                <a:schemeClr val="bg2">
                  <a:lumMod val="10000"/>
                </a:schemeClr>
              </a:solidFill>
            </a:endParaRPr>
          </a:p>
          <a:p>
            <a:pPr algn="r" rtl="1" eaLnBrk="1" hangingPunct="1">
              <a:defRPr/>
            </a:pPr>
            <a:r>
              <a:rPr lang="ar-MA" sz="2400" b="1" dirty="0" err="1">
                <a:solidFill>
                  <a:srgbClr val="FFFF00"/>
                </a:solidFill>
                <a:sym typeface="Wingdings"/>
              </a:rPr>
              <a:t></a:t>
            </a:r>
            <a:r>
              <a:rPr lang="ar-MA" sz="2400" b="1" dirty="0">
                <a:solidFill>
                  <a:schemeClr val="tx1"/>
                </a:solidFill>
                <a:sym typeface="Wingdings"/>
              </a:rPr>
              <a:t> </a:t>
            </a:r>
            <a:r>
              <a:rPr lang="ar-SA" sz="2400" b="1" dirty="0" err="1">
                <a:solidFill>
                  <a:srgbClr val="0070C0"/>
                </a:solidFill>
              </a:rPr>
              <a:t>ميـولات</a:t>
            </a:r>
            <a:r>
              <a:rPr lang="ar-SA" sz="2400" b="1" dirty="0">
                <a:solidFill>
                  <a:srgbClr val="0070C0"/>
                </a:solidFill>
              </a:rPr>
              <a:t> </a:t>
            </a:r>
            <a:r>
              <a:rPr lang="ar-MA" sz="2400" b="1" dirty="0">
                <a:solidFill>
                  <a:srgbClr val="0070C0"/>
                </a:solidFill>
              </a:rPr>
              <a:t>للآداب </a:t>
            </a:r>
            <a:r>
              <a:rPr lang="ar-MA" sz="2400" b="1" dirty="0">
                <a:solidFill>
                  <a:schemeClr val="bg2">
                    <a:lumMod val="10000"/>
                  </a:schemeClr>
                </a:solidFill>
              </a:rPr>
              <a:t>والعلوم الإنسانية، </a:t>
            </a:r>
            <a:r>
              <a:rPr lang="ar-SA" sz="2400" b="1" dirty="0">
                <a:solidFill>
                  <a:schemeClr val="bg2">
                    <a:lumMod val="10000"/>
                  </a:schemeClr>
                </a:solidFill>
              </a:rPr>
              <a:t>والقدرة على </a:t>
            </a:r>
            <a:r>
              <a:rPr lang="ar-MA" sz="2400" b="1" dirty="0">
                <a:solidFill>
                  <a:schemeClr val="bg2">
                    <a:lumMod val="10000"/>
                  </a:schemeClr>
                </a:solidFill>
              </a:rPr>
              <a:t>التواصل.</a:t>
            </a:r>
            <a:endParaRPr lang="fr-FR" sz="2400" b="1" dirty="0">
              <a:solidFill>
                <a:schemeClr val="bg2">
                  <a:lumMod val="10000"/>
                </a:schemeClr>
              </a:solidFill>
            </a:endParaRPr>
          </a:p>
          <a:p>
            <a:pPr algn="r" rtl="1" eaLnBrk="1" hangingPunct="1">
              <a:defRPr/>
            </a:pPr>
            <a:endParaRPr lang="ar-MA" sz="2400" b="1" dirty="0">
              <a:solidFill>
                <a:schemeClr val="tx1"/>
              </a:solidFill>
            </a:endParaRPr>
          </a:p>
        </p:txBody>
      </p:sp>
      <p:sp>
        <p:nvSpPr>
          <p:cNvPr id="12" name="Parenthèses 11"/>
          <p:cNvSpPr/>
          <p:nvPr/>
        </p:nvSpPr>
        <p:spPr>
          <a:xfrm>
            <a:off x="5003800" y="5805488"/>
            <a:ext cx="3924300" cy="1052512"/>
          </a:xfrm>
          <a:prstGeom prst="bracketPair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1600" b="1" dirty="0">
                <a:solidFill>
                  <a:schemeClr val="bg2">
                    <a:lumMod val="10000"/>
                  </a:schemeClr>
                </a:solidFill>
              </a:rPr>
              <a:t>التدريس _ المحاماة _ القضاء _ الإعلام _ التنشيط المسرحي والثقافي _ الميدان العسكري والشبه عسكري _  التمريض....</a:t>
            </a:r>
            <a:endParaRPr lang="fr-FR"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35495" y="1196752"/>
          <a:ext cx="4608513" cy="56155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059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60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25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SA" sz="1800" b="1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j-cs"/>
                        </a:rPr>
                        <a:t>المعامل</a:t>
                      </a:r>
                      <a:endParaRPr lang="fr-FR" sz="1800" b="1" kern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MA" sz="1800" b="1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j-cs"/>
                        </a:rPr>
                        <a:t>الحصص</a:t>
                      </a:r>
                      <a:endParaRPr lang="fr-FR" sz="1800" b="1" kern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F_Najed" pitchFamily="2" charset="-78"/>
                        </a:rPr>
                        <a:t>المواد المقررة</a:t>
                      </a:r>
                      <a:endParaRPr lang="fr-FR" sz="2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التربية الإسلامية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اللغة العربية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الفلسفة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التاريـخ والجغرافيا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اللغة الفرنسية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اللغة</a:t>
                      </a: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الاجنبية الثانية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الإعلاميات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الثقافة الفنية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الرياضيات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علوم الحياة والأرض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التربية البدنية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....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المواظبة والسلوك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29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F_Najed" pitchFamily="2" charset="-78"/>
                        </a:rPr>
                        <a:t>المجموع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14" name="Picture 3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7200800" y="-171400"/>
            <a:ext cx="2195736" cy="12961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sp>
        <p:nvSpPr>
          <p:cNvPr id="2" name="Pensées 1"/>
          <p:cNvSpPr/>
          <p:nvPr/>
        </p:nvSpPr>
        <p:spPr>
          <a:xfrm>
            <a:off x="250825" y="0"/>
            <a:ext cx="6408738" cy="863600"/>
          </a:xfrm>
          <a:prstGeom prst="cloudCallout">
            <a:avLst>
              <a:gd name="adj1" fmla="val 87275"/>
              <a:gd name="adj2" fmla="val -4111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ar-MA" sz="3200" b="1" dirty="0">
                <a:solidFill>
                  <a:schemeClr val="bg1"/>
                </a:solidFill>
              </a:rPr>
              <a:t>الـجذع المشترك للتعليم الأصيل</a:t>
            </a:r>
            <a:endParaRPr lang="fr-FR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27650" y="5300663"/>
            <a:ext cx="3816350" cy="288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sym typeface="Wingdings" pitchFamily="2" charset="2"/>
              </a:rPr>
              <a:t></a:t>
            </a:r>
            <a:r>
              <a:rPr lang="ar-MA" sz="2800" b="1">
                <a:solidFill>
                  <a:srgbClr val="002060"/>
                </a:solidFill>
              </a:rPr>
              <a:t>بعض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800" b="1">
                <a:solidFill>
                  <a:srgbClr val="002060"/>
                </a:solidFill>
              </a:rPr>
              <a:t>الآفاق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800" b="1">
                <a:solidFill>
                  <a:srgbClr val="002060"/>
                </a:solidFill>
              </a:rPr>
              <a:t>المهنية</a:t>
            </a:r>
            <a:endParaRPr lang="fr-FR" sz="2800" b="1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43550" y="1125538"/>
            <a:ext cx="3600450" cy="501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sym typeface="Wingdings" pitchFamily="2" charset="2"/>
              </a:rPr>
              <a:t></a:t>
            </a:r>
            <a:r>
              <a:rPr lang="ar-MA" sz="2800" b="1">
                <a:solidFill>
                  <a:srgbClr val="002060"/>
                </a:solidFill>
              </a:rPr>
              <a:t>المؤهلات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800" b="1">
                <a:solidFill>
                  <a:srgbClr val="002060"/>
                </a:solidFill>
              </a:rPr>
              <a:t>المطلوبة</a:t>
            </a:r>
            <a:endParaRPr lang="fr-FR" sz="2800" b="1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981075"/>
            <a:ext cx="457200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sym typeface="Wingdings" pitchFamily="2" charset="2"/>
              </a:rPr>
              <a:t></a:t>
            </a:r>
            <a:r>
              <a:rPr lang="ar-MA" sz="2800" b="1">
                <a:solidFill>
                  <a:srgbClr val="002060"/>
                </a:solidFill>
              </a:rPr>
              <a:t>المواد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800" b="1">
                <a:solidFill>
                  <a:srgbClr val="002060"/>
                </a:solidFill>
              </a:rPr>
              <a:t>المدرسة و الحصص</a:t>
            </a:r>
            <a:endParaRPr lang="fr-FR" sz="2800" b="1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11" name="Parenthèses 10"/>
          <p:cNvSpPr/>
          <p:nvPr/>
        </p:nvSpPr>
        <p:spPr>
          <a:xfrm>
            <a:off x="4859338" y="1627188"/>
            <a:ext cx="3997325" cy="3457575"/>
          </a:xfrm>
          <a:prstGeom prst="bracketPair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800" b="1" dirty="0">
                <a:solidFill>
                  <a:srgbClr val="FFFF00"/>
                </a:solidFill>
                <a:sym typeface="Wingdings"/>
              </a:rPr>
              <a:t></a:t>
            </a:r>
            <a:r>
              <a:rPr lang="ar-MA" sz="2800" b="1" dirty="0">
                <a:solidFill>
                  <a:schemeClr val="tx1"/>
                </a:solidFill>
                <a:sym typeface="Wingdings"/>
              </a:rPr>
              <a:t> </a:t>
            </a:r>
            <a:r>
              <a:rPr lang="ar-MA" sz="2800" b="1" dirty="0">
                <a:solidFill>
                  <a:schemeClr val="bg2">
                    <a:lumMod val="10000"/>
                  </a:schemeClr>
                </a:solidFill>
              </a:rPr>
              <a:t>مستوى جيد في </a:t>
            </a:r>
            <a:r>
              <a:rPr lang="ar-MA" sz="2800" b="1" dirty="0">
                <a:solidFill>
                  <a:srgbClr val="C00000"/>
                </a:solidFill>
              </a:rPr>
              <a:t>اللغة العربية والتربية الإسلامية</a:t>
            </a:r>
          </a:p>
          <a:p>
            <a:pPr algn="r" rtl="1" eaLnBrk="1" hangingPunct="1">
              <a:defRPr/>
            </a:pPr>
            <a:r>
              <a:rPr lang="ar-MA" sz="2800" b="1" dirty="0">
                <a:solidFill>
                  <a:srgbClr val="FFFF00"/>
                </a:solidFill>
                <a:sym typeface="Wingdings"/>
              </a:rPr>
              <a:t></a:t>
            </a:r>
            <a:r>
              <a:rPr lang="ar-MA" sz="2800" b="1" dirty="0">
                <a:solidFill>
                  <a:schemeClr val="tx1"/>
                </a:solidFill>
                <a:sym typeface="Wingdings"/>
              </a:rPr>
              <a:t> </a:t>
            </a:r>
            <a:r>
              <a:rPr lang="ar-MA" sz="2800" b="1" dirty="0">
                <a:solidFill>
                  <a:schemeClr val="bg2">
                    <a:lumMod val="10000"/>
                  </a:schemeClr>
                </a:solidFill>
              </a:rPr>
              <a:t>استعداد و قابلية </a:t>
            </a:r>
            <a:r>
              <a:rPr lang="ar-MA" sz="2800" b="1" dirty="0">
                <a:solidFill>
                  <a:srgbClr val="FF0000"/>
                </a:solidFill>
              </a:rPr>
              <a:t>لدراسة المواد الإسلامية </a:t>
            </a:r>
            <a:r>
              <a:rPr lang="ar-MA" sz="2800" b="1" dirty="0">
                <a:solidFill>
                  <a:schemeClr val="bg2">
                    <a:lumMod val="10000"/>
                  </a:schemeClr>
                </a:solidFill>
              </a:rPr>
              <a:t>من علوم القرآن، التفسير، الحديث، الفقه،.....</a:t>
            </a:r>
          </a:p>
        </p:txBody>
      </p:sp>
      <p:sp>
        <p:nvSpPr>
          <p:cNvPr id="12" name="Parenthèses 11"/>
          <p:cNvSpPr/>
          <p:nvPr/>
        </p:nvSpPr>
        <p:spPr>
          <a:xfrm>
            <a:off x="5003800" y="5732463"/>
            <a:ext cx="3924300" cy="1125537"/>
          </a:xfrm>
          <a:prstGeom prst="bracketPair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1600" b="1" dirty="0">
                <a:solidFill>
                  <a:schemeClr val="bg2">
                    <a:lumMod val="10000"/>
                  </a:schemeClr>
                </a:solidFill>
              </a:rPr>
              <a:t>التدريس _ المحاماة _ القضاء _ الإعلام _ التنشيط المسرحي والثقافي _ التمريض _ الإرشاد الديني _ ..........</a:t>
            </a:r>
            <a:endParaRPr lang="fr-FR"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0" y="1458000"/>
          <a:ext cx="4572000" cy="540000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142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7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j-cs"/>
                        </a:rPr>
                        <a:t>المعامل</a:t>
                      </a:r>
                      <a:endParaRPr lang="fr-FR" sz="2000" b="1" kern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j-cs"/>
                        </a:rPr>
                        <a:t>الحصص</a:t>
                      </a:r>
                      <a:endParaRPr lang="fr-FR" sz="2000" b="1" kern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F_Najed" pitchFamily="2" charset="-78"/>
                        </a:rPr>
                        <a:t>المواد المقررة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التفسير والحديث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الفقه والأصول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التوثيق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اللغة العربية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الفلسفة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التاريـخ والجغرافيا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اللغة الفرنسية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اللغة</a:t>
                      </a: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الاجنبية الثانية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الإعلاميات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الرياضيات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علوم الحياة والأرض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التربية البدنية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....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المواظبة والسلوك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33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F_Najed" pitchFamily="2" charset="-78"/>
                        </a:rPr>
                        <a:t>المجموع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12768" y="-171400"/>
            <a:ext cx="2339752" cy="1440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 1"/>
          <p:cNvSpPr/>
          <p:nvPr/>
        </p:nvSpPr>
        <p:spPr>
          <a:xfrm>
            <a:off x="2771800" y="476672"/>
            <a:ext cx="4420493" cy="1048990"/>
          </a:xfrm>
          <a:custGeom>
            <a:avLst/>
            <a:gdLst>
              <a:gd name="connsiteX0" fmla="*/ 0 w 1904255"/>
              <a:gd name="connsiteY0" fmla="*/ 0 h 1270138"/>
              <a:gd name="connsiteX1" fmla="*/ 1904255 w 1904255"/>
              <a:gd name="connsiteY1" fmla="*/ 0 h 1270138"/>
              <a:gd name="connsiteX2" fmla="*/ 1904255 w 1904255"/>
              <a:gd name="connsiteY2" fmla="*/ 1270138 h 1270138"/>
              <a:gd name="connsiteX3" fmla="*/ 0 w 1904255"/>
              <a:gd name="connsiteY3" fmla="*/ 1270138 h 1270138"/>
              <a:gd name="connsiteX4" fmla="*/ 0 w 1904255"/>
              <a:gd name="connsiteY4" fmla="*/ 0 h 1270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4255" h="1270138">
                <a:moveTo>
                  <a:pt x="0" y="0"/>
                </a:moveTo>
                <a:lnTo>
                  <a:pt x="1904255" y="0"/>
                </a:lnTo>
                <a:lnTo>
                  <a:pt x="1904255" y="1270138"/>
                </a:lnTo>
                <a:lnTo>
                  <a:pt x="0" y="1270138"/>
                </a:lnTo>
                <a:lnTo>
                  <a:pt x="0" y="0"/>
                </a:lnTo>
                <a:close/>
              </a:path>
            </a:pathLst>
          </a:custGeom>
          <a:solidFill>
            <a:srgbClr val="33CC33">
              <a:alpha val="9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304681" tIns="248920" rIns="248920" bIns="248920" anchor="ctr"/>
          <a:lstStyle>
            <a:lvl1pPr defTabSz="155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55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55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55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55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555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555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555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555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ar-MA" sz="4800" b="1">
                <a:solidFill>
                  <a:srgbClr val="4D5B6B"/>
                </a:solidFill>
                <a:latin typeface="Calibri" pitchFamily="34" charset="0"/>
              </a:rPr>
              <a:t>المسالك المهنية</a:t>
            </a:r>
            <a:endParaRPr lang="fr-FR" sz="4800" b="1">
              <a:solidFill>
                <a:srgbClr val="4D5B6B"/>
              </a:solidFill>
              <a:latin typeface="Calibri" pitchFamily="34" charset="0"/>
            </a:endParaRPr>
          </a:p>
        </p:txBody>
      </p:sp>
      <p:sp>
        <p:nvSpPr>
          <p:cNvPr id="3" name="Forme libre 2"/>
          <p:cNvSpPr/>
          <p:nvPr/>
        </p:nvSpPr>
        <p:spPr>
          <a:xfrm rot="20032767">
            <a:off x="-882604" y="-809707"/>
            <a:ext cx="4964975" cy="2313141"/>
          </a:xfrm>
          <a:custGeom>
            <a:avLst/>
            <a:gdLst>
              <a:gd name="connsiteX0" fmla="*/ 0 w 1269503"/>
              <a:gd name="connsiteY0" fmla="*/ 634752 h 1269503"/>
              <a:gd name="connsiteX1" fmla="*/ 185915 w 1269503"/>
              <a:gd name="connsiteY1" fmla="*/ 185915 h 1269503"/>
              <a:gd name="connsiteX2" fmla="*/ 634753 w 1269503"/>
              <a:gd name="connsiteY2" fmla="*/ 1 h 1269503"/>
              <a:gd name="connsiteX3" fmla="*/ 1083590 w 1269503"/>
              <a:gd name="connsiteY3" fmla="*/ 185916 h 1269503"/>
              <a:gd name="connsiteX4" fmla="*/ 1269504 w 1269503"/>
              <a:gd name="connsiteY4" fmla="*/ 634754 h 1269503"/>
              <a:gd name="connsiteX5" fmla="*/ 1083589 w 1269503"/>
              <a:gd name="connsiteY5" fmla="*/ 1083592 h 1269503"/>
              <a:gd name="connsiteX6" fmla="*/ 634751 w 1269503"/>
              <a:gd name="connsiteY6" fmla="*/ 1269506 h 1269503"/>
              <a:gd name="connsiteX7" fmla="*/ 185914 w 1269503"/>
              <a:gd name="connsiteY7" fmla="*/ 1083591 h 1269503"/>
              <a:gd name="connsiteX8" fmla="*/ 0 w 1269503"/>
              <a:gd name="connsiteY8" fmla="*/ 634753 h 1269503"/>
              <a:gd name="connsiteX9" fmla="*/ 0 w 1269503"/>
              <a:gd name="connsiteY9" fmla="*/ 634752 h 1269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69503" h="1269503">
                <a:moveTo>
                  <a:pt x="0" y="634752"/>
                </a:moveTo>
                <a:cubicBezTo>
                  <a:pt x="0" y="466405"/>
                  <a:pt x="66876" y="304954"/>
                  <a:pt x="185915" y="185915"/>
                </a:cubicBezTo>
                <a:cubicBezTo>
                  <a:pt x="304954" y="66876"/>
                  <a:pt x="466406" y="1"/>
                  <a:pt x="634753" y="1"/>
                </a:cubicBezTo>
                <a:cubicBezTo>
                  <a:pt x="803100" y="1"/>
                  <a:pt x="964551" y="66877"/>
                  <a:pt x="1083590" y="185916"/>
                </a:cubicBezTo>
                <a:cubicBezTo>
                  <a:pt x="1202629" y="304955"/>
                  <a:pt x="1269504" y="466407"/>
                  <a:pt x="1269504" y="634754"/>
                </a:cubicBezTo>
                <a:cubicBezTo>
                  <a:pt x="1269504" y="803101"/>
                  <a:pt x="1202628" y="964552"/>
                  <a:pt x="1083589" y="1083592"/>
                </a:cubicBezTo>
                <a:cubicBezTo>
                  <a:pt x="964550" y="1202631"/>
                  <a:pt x="803098" y="1269507"/>
                  <a:pt x="634751" y="1269506"/>
                </a:cubicBezTo>
                <a:cubicBezTo>
                  <a:pt x="466404" y="1269506"/>
                  <a:pt x="304953" y="1202630"/>
                  <a:pt x="185914" y="1083591"/>
                </a:cubicBezTo>
                <a:cubicBezTo>
                  <a:pt x="66875" y="964552"/>
                  <a:pt x="0" y="803100"/>
                  <a:pt x="0" y="634753"/>
                </a:cubicBezTo>
                <a:lnTo>
                  <a:pt x="0" y="634752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85915" tIns="185914" rIns="185915" bIns="185914" anchor="ctr"/>
          <a:lstStyle>
            <a:lvl1pPr defTabSz="10223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223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223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223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223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250000"/>
              </a:lnSpc>
              <a:spcAft>
                <a:spcPct val="35000"/>
              </a:spcAft>
              <a:defRPr/>
            </a:pPr>
            <a:r>
              <a:rPr lang="ar-MA" sz="4000">
                <a:solidFill>
                  <a:srgbClr val="FFFFFF"/>
                </a:solidFill>
                <a:latin typeface="Calibri" pitchFamily="34" charset="0"/>
              </a:rPr>
              <a:t>الجذوع المشتركة</a:t>
            </a:r>
            <a:endParaRPr lang="fr-FR" sz="4000">
              <a:solidFill>
                <a:srgbClr val="FFFFFF"/>
              </a:solidFill>
              <a:latin typeface="Calibri" pitchFamily="34" charset="0"/>
            </a:endParaRPr>
          </a:p>
        </p:txBody>
      </p:sp>
      <p:cxnSp>
        <p:nvCxnSpPr>
          <p:cNvPr id="4" name="Connecteur en arc 3"/>
          <p:cNvCxnSpPr/>
          <p:nvPr/>
        </p:nvCxnSpPr>
        <p:spPr>
          <a:xfrm rot="16200000" flipH="1">
            <a:off x="5148263" y="1773238"/>
            <a:ext cx="1079500" cy="1079500"/>
          </a:xfrm>
          <a:prstGeom prst="curvedConnector3">
            <a:avLst>
              <a:gd name="adj1" fmla="val 50000"/>
            </a:avLst>
          </a:prstGeom>
          <a:ln w="5715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en arc 4"/>
          <p:cNvCxnSpPr/>
          <p:nvPr/>
        </p:nvCxnSpPr>
        <p:spPr>
          <a:xfrm rot="5400000">
            <a:off x="3924300" y="1844675"/>
            <a:ext cx="1152525" cy="1152525"/>
          </a:xfrm>
          <a:prstGeom prst="curvedConnector3">
            <a:avLst>
              <a:gd name="adj1" fmla="val 50000"/>
            </a:avLst>
          </a:prstGeom>
          <a:ln w="5715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en arc 5"/>
          <p:cNvCxnSpPr/>
          <p:nvPr/>
        </p:nvCxnSpPr>
        <p:spPr>
          <a:xfrm rot="10800000" flipV="1">
            <a:off x="1476375" y="1773238"/>
            <a:ext cx="3600450" cy="1223962"/>
          </a:xfrm>
          <a:prstGeom prst="curvedConnector3">
            <a:avLst>
              <a:gd name="adj1" fmla="val 50000"/>
            </a:avLst>
          </a:prstGeom>
          <a:ln w="5715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rme libre 6"/>
          <p:cNvSpPr/>
          <p:nvPr/>
        </p:nvSpPr>
        <p:spPr>
          <a:xfrm>
            <a:off x="323528" y="3212976"/>
            <a:ext cx="1944216" cy="2160240"/>
          </a:xfrm>
          <a:custGeom>
            <a:avLst/>
            <a:gdLst>
              <a:gd name="connsiteX0" fmla="*/ 0 w 1584960"/>
              <a:gd name="connsiteY0" fmla="*/ 264165 h 1584960"/>
              <a:gd name="connsiteX1" fmla="*/ 77372 w 1584960"/>
              <a:gd name="connsiteY1" fmla="*/ 77372 h 1584960"/>
              <a:gd name="connsiteX2" fmla="*/ 264165 w 1584960"/>
              <a:gd name="connsiteY2" fmla="*/ 0 h 1584960"/>
              <a:gd name="connsiteX3" fmla="*/ 1320795 w 1584960"/>
              <a:gd name="connsiteY3" fmla="*/ 0 h 1584960"/>
              <a:gd name="connsiteX4" fmla="*/ 1507588 w 1584960"/>
              <a:gd name="connsiteY4" fmla="*/ 77372 h 1584960"/>
              <a:gd name="connsiteX5" fmla="*/ 1584960 w 1584960"/>
              <a:gd name="connsiteY5" fmla="*/ 264165 h 1584960"/>
              <a:gd name="connsiteX6" fmla="*/ 1584960 w 1584960"/>
              <a:gd name="connsiteY6" fmla="*/ 1320795 h 1584960"/>
              <a:gd name="connsiteX7" fmla="*/ 1507588 w 1584960"/>
              <a:gd name="connsiteY7" fmla="*/ 1507588 h 1584960"/>
              <a:gd name="connsiteX8" fmla="*/ 1320795 w 1584960"/>
              <a:gd name="connsiteY8" fmla="*/ 1584960 h 1584960"/>
              <a:gd name="connsiteX9" fmla="*/ 264165 w 1584960"/>
              <a:gd name="connsiteY9" fmla="*/ 1584960 h 1584960"/>
              <a:gd name="connsiteX10" fmla="*/ 77372 w 1584960"/>
              <a:gd name="connsiteY10" fmla="*/ 1507588 h 1584960"/>
              <a:gd name="connsiteX11" fmla="*/ 0 w 1584960"/>
              <a:gd name="connsiteY11" fmla="*/ 1320795 h 1584960"/>
              <a:gd name="connsiteX12" fmla="*/ 0 w 1584960"/>
              <a:gd name="connsiteY12" fmla="*/ 264165 h 158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4960" h="1584960">
                <a:moveTo>
                  <a:pt x="0" y="264165"/>
                </a:moveTo>
                <a:cubicBezTo>
                  <a:pt x="0" y="194104"/>
                  <a:pt x="27832" y="126913"/>
                  <a:pt x="77372" y="77372"/>
                </a:cubicBezTo>
                <a:cubicBezTo>
                  <a:pt x="126913" y="27832"/>
                  <a:pt x="194104" y="0"/>
                  <a:pt x="264165" y="0"/>
                </a:cubicBezTo>
                <a:lnTo>
                  <a:pt x="1320795" y="0"/>
                </a:lnTo>
                <a:cubicBezTo>
                  <a:pt x="1390856" y="0"/>
                  <a:pt x="1458047" y="27832"/>
                  <a:pt x="1507588" y="77372"/>
                </a:cubicBezTo>
                <a:cubicBezTo>
                  <a:pt x="1557128" y="126913"/>
                  <a:pt x="1584960" y="194104"/>
                  <a:pt x="1584960" y="264165"/>
                </a:cubicBezTo>
                <a:lnTo>
                  <a:pt x="1584960" y="1320795"/>
                </a:lnTo>
                <a:cubicBezTo>
                  <a:pt x="1584960" y="1390856"/>
                  <a:pt x="1557128" y="1458047"/>
                  <a:pt x="1507588" y="1507588"/>
                </a:cubicBezTo>
                <a:cubicBezTo>
                  <a:pt x="1458047" y="1557129"/>
                  <a:pt x="1390856" y="1584960"/>
                  <a:pt x="1320795" y="1584960"/>
                </a:cubicBezTo>
                <a:lnTo>
                  <a:pt x="264165" y="1584960"/>
                </a:lnTo>
                <a:cubicBezTo>
                  <a:pt x="194104" y="1584960"/>
                  <a:pt x="126913" y="1557128"/>
                  <a:pt x="77372" y="1507588"/>
                </a:cubicBezTo>
                <a:cubicBezTo>
                  <a:pt x="27831" y="1458047"/>
                  <a:pt x="0" y="1390856"/>
                  <a:pt x="0" y="1320795"/>
                </a:cubicBezTo>
                <a:lnTo>
                  <a:pt x="0" y="26416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95481" tIns="195481" rIns="195481" bIns="195481" anchor="ctr"/>
          <a:lstStyle>
            <a:lvl1pPr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ar-MA" sz="3200" b="1">
                <a:solidFill>
                  <a:srgbClr val="7F7F7F"/>
                </a:solidFill>
                <a:latin typeface="Calibri" pitchFamily="34" charset="0"/>
              </a:rPr>
              <a:t>الجذع المشترك</a:t>
            </a:r>
            <a:br>
              <a:rPr lang="ar-MA" sz="3200" b="1">
                <a:solidFill>
                  <a:srgbClr val="7F7F7F"/>
                </a:solidFill>
                <a:latin typeface="Calibri" pitchFamily="34" charset="0"/>
              </a:rPr>
            </a:br>
            <a:r>
              <a:rPr lang="ar-MA" sz="3200" b="1">
                <a:solidFill>
                  <a:srgbClr val="7F7F7F"/>
                </a:solidFill>
                <a:latin typeface="Calibri" pitchFamily="34" charset="0"/>
              </a:rPr>
              <a:t>المهني الفلاحي.</a:t>
            </a:r>
            <a:endParaRPr lang="fr-FR" sz="3200" b="1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8" name="Forme libre 7"/>
          <p:cNvSpPr/>
          <p:nvPr/>
        </p:nvSpPr>
        <p:spPr>
          <a:xfrm>
            <a:off x="2771800" y="3140968"/>
            <a:ext cx="2088232" cy="2160240"/>
          </a:xfrm>
          <a:custGeom>
            <a:avLst/>
            <a:gdLst>
              <a:gd name="connsiteX0" fmla="*/ 0 w 1584960"/>
              <a:gd name="connsiteY0" fmla="*/ 264165 h 1584960"/>
              <a:gd name="connsiteX1" fmla="*/ 77372 w 1584960"/>
              <a:gd name="connsiteY1" fmla="*/ 77372 h 1584960"/>
              <a:gd name="connsiteX2" fmla="*/ 264165 w 1584960"/>
              <a:gd name="connsiteY2" fmla="*/ 0 h 1584960"/>
              <a:gd name="connsiteX3" fmla="*/ 1320795 w 1584960"/>
              <a:gd name="connsiteY3" fmla="*/ 0 h 1584960"/>
              <a:gd name="connsiteX4" fmla="*/ 1507588 w 1584960"/>
              <a:gd name="connsiteY4" fmla="*/ 77372 h 1584960"/>
              <a:gd name="connsiteX5" fmla="*/ 1584960 w 1584960"/>
              <a:gd name="connsiteY5" fmla="*/ 264165 h 1584960"/>
              <a:gd name="connsiteX6" fmla="*/ 1584960 w 1584960"/>
              <a:gd name="connsiteY6" fmla="*/ 1320795 h 1584960"/>
              <a:gd name="connsiteX7" fmla="*/ 1507588 w 1584960"/>
              <a:gd name="connsiteY7" fmla="*/ 1507588 h 1584960"/>
              <a:gd name="connsiteX8" fmla="*/ 1320795 w 1584960"/>
              <a:gd name="connsiteY8" fmla="*/ 1584960 h 1584960"/>
              <a:gd name="connsiteX9" fmla="*/ 264165 w 1584960"/>
              <a:gd name="connsiteY9" fmla="*/ 1584960 h 1584960"/>
              <a:gd name="connsiteX10" fmla="*/ 77372 w 1584960"/>
              <a:gd name="connsiteY10" fmla="*/ 1507588 h 1584960"/>
              <a:gd name="connsiteX11" fmla="*/ 0 w 1584960"/>
              <a:gd name="connsiteY11" fmla="*/ 1320795 h 1584960"/>
              <a:gd name="connsiteX12" fmla="*/ 0 w 1584960"/>
              <a:gd name="connsiteY12" fmla="*/ 264165 h 158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4960" h="1584960">
                <a:moveTo>
                  <a:pt x="0" y="264165"/>
                </a:moveTo>
                <a:cubicBezTo>
                  <a:pt x="0" y="194104"/>
                  <a:pt x="27832" y="126913"/>
                  <a:pt x="77372" y="77372"/>
                </a:cubicBezTo>
                <a:cubicBezTo>
                  <a:pt x="126913" y="27832"/>
                  <a:pt x="194104" y="0"/>
                  <a:pt x="264165" y="0"/>
                </a:cubicBezTo>
                <a:lnTo>
                  <a:pt x="1320795" y="0"/>
                </a:lnTo>
                <a:cubicBezTo>
                  <a:pt x="1390856" y="0"/>
                  <a:pt x="1458047" y="27832"/>
                  <a:pt x="1507588" y="77372"/>
                </a:cubicBezTo>
                <a:cubicBezTo>
                  <a:pt x="1557128" y="126913"/>
                  <a:pt x="1584960" y="194104"/>
                  <a:pt x="1584960" y="264165"/>
                </a:cubicBezTo>
                <a:lnTo>
                  <a:pt x="1584960" y="1320795"/>
                </a:lnTo>
                <a:cubicBezTo>
                  <a:pt x="1584960" y="1390856"/>
                  <a:pt x="1557128" y="1458047"/>
                  <a:pt x="1507588" y="1507588"/>
                </a:cubicBezTo>
                <a:cubicBezTo>
                  <a:pt x="1458047" y="1557129"/>
                  <a:pt x="1390856" y="1584960"/>
                  <a:pt x="1320795" y="1584960"/>
                </a:cubicBezTo>
                <a:lnTo>
                  <a:pt x="264165" y="1584960"/>
                </a:lnTo>
                <a:cubicBezTo>
                  <a:pt x="194104" y="1584960"/>
                  <a:pt x="126913" y="1557128"/>
                  <a:pt x="77372" y="1507588"/>
                </a:cubicBezTo>
                <a:cubicBezTo>
                  <a:pt x="27831" y="1458047"/>
                  <a:pt x="0" y="1390856"/>
                  <a:pt x="0" y="1320795"/>
                </a:cubicBezTo>
                <a:lnTo>
                  <a:pt x="0" y="264165"/>
                </a:lnTo>
                <a:close/>
              </a:path>
            </a:pathLst>
          </a:custGeom>
          <a:solidFill>
            <a:srgbClr val="FFFF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95481" tIns="195481" rIns="195481" bIns="195481" anchor="ctr"/>
          <a:lstStyle>
            <a:lvl1pPr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ar-MA" sz="3200" b="1">
                <a:solidFill>
                  <a:srgbClr val="002060"/>
                </a:solidFill>
                <a:latin typeface="Calibri" pitchFamily="34" charset="0"/>
              </a:rPr>
              <a:t>الجذع المشترك</a:t>
            </a:r>
            <a:br>
              <a:rPr lang="ar-MA" sz="3200" b="1">
                <a:solidFill>
                  <a:srgbClr val="002060"/>
                </a:solidFill>
                <a:latin typeface="Calibri" pitchFamily="34" charset="0"/>
              </a:rPr>
            </a:br>
            <a:r>
              <a:rPr lang="ar-MA" sz="3200" b="1">
                <a:solidFill>
                  <a:srgbClr val="002060"/>
                </a:solidFill>
                <a:latin typeface="Calibri" pitchFamily="34" charset="0"/>
              </a:rPr>
              <a:t>المهني الخدماتي</a:t>
            </a:r>
            <a:endParaRPr lang="fr-FR" sz="3200" b="1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9" name="Forme libre 8"/>
          <p:cNvSpPr/>
          <p:nvPr/>
        </p:nvSpPr>
        <p:spPr>
          <a:xfrm>
            <a:off x="5436096" y="3068960"/>
            <a:ext cx="1944216" cy="2160240"/>
          </a:xfrm>
          <a:custGeom>
            <a:avLst/>
            <a:gdLst>
              <a:gd name="connsiteX0" fmla="*/ 0 w 1584960"/>
              <a:gd name="connsiteY0" fmla="*/ 264165 h 1584960"/>
              <a:gd name="connsiteX1" fmla="*/ 77372 w 1584960"/>
              <a:gd name="connsiteY1" fmla="*/ 77372 h 1584960"/>
              <a:gd name="connsiteX2" fmla="*/ 264165 w 1584960"/>
              <a:gd name="connsiteY2" fmla="*/ 0 h 1584960"/>
              <a:gd name="connsiteX3" fmla="*/ 1320795 w 1584960"/>
              <a:gd name="connsiteY3" fmla="*/ 0 h 1584960"/>
              <a:gd name="connsiteX4" fmla="*/ 1507588 w 1584960"/>
              <a:gd name="connsiteY4" fmla="*/ 77372 h 1584960"/>
              <a:gd name="connsiteX5" fmla="*/ 1584960 w 1584960"/>
              <a:gd name="connsiteY5" fmla="*/ 264165 h 1584960"/>
              <a:gd name="connsiteX6" fmla="*/ 1584960 w 1584960"/>
              <a:gd name="connsiteY6" fmla="*/ 1320795 h 1584960"/>
              <a:gd name="connsiteX7" fmla="*/ 1507588 w 1584960"/>
              <a:gd name="connsiteY7" fmla="*/ 1507588 h 1584960"/>
              <a:gd name="connsiteX8" fmla="*/ 1320795 w 1584960"/>
              <a:gd name="connsiteY8" fmla="*/ 1584960 h 1584960"/>
              <a:gd name="connsiteX9" fmla="*/ 264165 w 1584960"/>
              <a:gd name="connsiteY9" fmla="*/ 1584960 h 1584960"/>
              <a:gd name="connsiteX10" fmla="*/ 77372 w 1584960"/>
              <a:gd name="connsiteY10" fmla="*/ 1507588 h 1584960"/>
              <a:gd name="connsiteX11" fmla="*/ 0 w 1584960"/>
              <a:gd name="connsiteY11" fmla="*/ 1320795 h 1584960"/>
              <a:gd name="connsiteX12" fmla="*/ 0 w 1584960"/>
              <a:gd name="connsiteY12" fmla="*/ 264165 h 158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4960" h="1584960">
                <a:moveTo>
                  <a:pt x="0" y="264165"/>
                </a:moveTo>
                <a:cubicBezTo>
                  <a:pt x="0" y="194104"/>
                  <a:pt x="27832" y="126913"/>
                  <a:pt x="77372" y="77372"/>
                </a:cubicBezTo>
                <a:cubicBezTo>
                  <a:pt x="126913" y="27832"/>
                  <a:pt x="194104" y="0"/>
                  <a:pt x="264165" y="0"/>
                </a:cubicBezTo>
                <a:lnTo>
                  <a:pt x="1320795" y="0"/>
                </a:lnTo>
                <a:cubicBezTo>
                  <a:pt x="1390856" y="0"/>
                  <a:pt x="1458047" y="27832"/>
                  <a:pt x="1507588" y="77372"/>
                </a:cubicBezTo>
                <a:cubicBezTo>
                  <a:pt x="1557128" y="126913"/>
                  <a:pt x="1584960" y="194104"/>
                  <a:pt x="1584960" y="264165"/>
                </a:cubicBezTo>
                <a:lnTo>
                  <a:pt x="1584960" y="1320795"/>
                </a:lnTo>
                <a:cubicBezTo>
                  <a:pt x="1584960" y="1390856"/>
                  <a:pt x="1557128" y="1458047"/>
                  <a:pt x="1507588" y="1507588"/>
                </a:cubicBezTo>
                <a:cubicBezTo>
                  <a:pt x="1458047" y="1557129"/>
                  <a:pt x="1390856" y="1584960"/>
                  <a:pt x="1320795" y="1584960"/>
                </a:cubicBezTo>
                <a:lnTo>
                  <a:pt x="264165" y="1584960"/>
                </a:lnTo>
                <a:cubicBezTo>
                  <a:pt x="194104" y="1584960"/>
                  <a:pt x="126913" y="1557128"/>
                  <a:pt x="77372" y="1507588"/>
                </a:cubicBezTo>
                <a:cubicBezTo>
                  <a:pt x="27831" y="1458047"/>
                  <a:pt x="0" y="1390856"/>
                  <a:pt x="0" y="1320795"/>
                </a:cubicBezTo>
                <a:lnTo>
                  <a:pt x="0" y="264165"/>
                </a:lnTo>
                <a:close/>
              </a:path>
            </a:pathLst>
          </a:cu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95481" tIns="195481" rIns="195481" bIns="195481" anchor="ctr"/>
          <a:lstStyle>
            <a:lvl1pPr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3779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377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ar-MA" sz="3200" b="1">
                <a:solidFill>
                  <a:srgbClr val="002060"/>
                </a:solidFill>
                <a:latin typeface="Calibri" pitchFamily="34" charset="0"/>
              </a:rPr>
              <a:t>الجذع المشترك </a:t>
            </a:r>
            <a:br>
              <a:rPr lang="ar-MA" sz="3200" b="1">
                <a:solidFill>
                  <a:srgbClr val="002060"/>
                </a:solidFill>
                <a:latin typeface="Calibri" pitchFamily="34" charset="0"/>
              </a:rPr>
            </a:br>
            <a:r>
              <a:rPr lang="ar-MA" sz="3200" b="1">
                <a:solidFill>
                  <a:srgbClr val="002060"/>
                </a:solidFill>
                <a:latin typeface="Calibri" pitchFamily="34" charset="0"/>
              </a:rPr>
              <a:t>المهني الصناعي</a:t>
            </a:r>
            <a:endParaRPr lang="fr-FR" sz="3200" b="1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5" name="Accolade ouvrante 14"/>
          <p:cNvSpPr/>
          <p:nvPr/>
        </p:nvSpPr>
        <p:spPr>
          <a:xfrm rot="5400000" flipH="1">
            <a:off x="3455987" y="2889251"/>
            <a:ext cx="360363" cy="5472112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0"/>
            <a:ext cx="1619672" cy="206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328" y="2060848"/>
            <a:ext cx="1619672" cy="1171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96336" y="3212976"/>
            <a:ext cx="1547664" cy="1819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96336" y="5013176"/>
            <a:ext cx="1547664" cy="1844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>
              <a:cs typeface="AF_Najed" pitchFamily="2" charset="-78"/>
            </a:endParaRPr>
          </a:p>
        </p:txBody>
      </p:sp>
      <p:sp>
        <p:nvSpPr>
          <p:cNvPr id="2" name="Pensées 1"/>
          <p:cNvSpPr/>
          <p:nvPr/>
        </p:nvSpPr>
        <p:spPr>
          <a:xfrm>
            <a:off x="0" y="0"/>
            <a:ext cx="8604250" cy="863600"/>
          </a:xfrm>
          <a:prstGeom prst="cloudCallout">
            <a:avLst>
              <a:gd name="adj1" fmla="val 87275"/>
              <a:gd name="adj2" fmla="val -41117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rtl="1" eaLnBrk="1" hangingPunct="1">
              <a:defRPr/>
            </a:pPr>
            <a:r>
              <a:rPr lang="ar-MA" sz="4800" b="1">
                <a:solidFill>
                  <a:srgbClr val="C00000"/>
                </a:solidFill>
              </a:rPr>
              <a:t> الـجذع المشترك الصناعي</a:t>
            </a:r>
            <a:endParaRPr lang="fr-FR" sz="4800" b="1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67513" y="476250"/>
            <a:ext cx="2376487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sym typeface="Wingdings" pitchFamily="2" charset="2"/>
              </a:rPr>
              <a:t></a:t>
            </a:r>
            <a:r>
              <a:rPr lang="ar-MA" sz="2400" b="1">
                <a:solidFill>
                  <a:srgbClr val="002060"/>
                </a:solidFill>
              </a:rPr>
              <a:t>الأهداف</a:t>
            </a:r>
            <a:r>
              <a:rPr lang="ar-MA">
                <a:solidFill>
                  <a:schemeClr val="tx1"/>
                </a:solidFill>
              </a:rPr>
              <a:t>.</a:t>
            </a:r>
            <a:endParaRPr lang="fr-FR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27650" y="5445125"/>
            <a:ext cx="3816350" cy="287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sym typeface="Wingdings" pitchFamily="2" charset="2"/>
              </a:rPr>
              <a:t></a:t>
            </a:r>
            <a:r>
              <a:rPr lang="ar-MA" sz="2400" b="1">
                <a:solidFill>
                  <a:srgbClr val="002060"/>
                </a:solidFill>
              </a:rPr>
              <a:t>بعض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400" b="1">
                <a:solidFill>
                  <a:srgbClr val="002060"/>
                </a:solidFill>
              </a:rPr>
              <a:t>الآفاق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400" b="1">
                <a:solidFill>
                  <a:srgbClr val="002060"/>
                </a:solidFill>
              </a:rPr>
              <a:t>المهنية</a:t>
            </a:r>
            <a:r>
              <a:rPr lang="ar-MA">
                <a:solidFill>
                  <a:schemeClr val="tx1"/>
                </a:solidFill>
              </a:rPr>
              <a:t>.</a:t>
            </a:r>
            <a:endParaRPr lang="fr-FR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43550" y="3284538"/>
            <a:ext cx="3600450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sym typeface="Wingdings" pitchFamily="2" charset="2"/>
              </a:rPr>
              <a:t></a:t>
            </a:r>
            <a:r>
              <a:rPr lang="ar-MA" sz="2400" b="1">
                <a:solidFill>
                  <a:srgbClr val="002060"/>
                </a:solidFill>
              </a:rPr>
              <a:t>المؤهلات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400" b="1">
                <a:solidFill>
                  <a:srgbClr val="002060"/>
                </a:solidFill>
              </a:rPr>
              <a:t>المطلوبة</a:t>
            </a:r>
            <a:r>
              <a:rPr lang="ar-MA">
                <a:solidFill>
                  <a:schemeClr val="tx1"/>
                </a:solidFill>
              </a:rPr>
              <a:t>.</a:t>
            </a:r>
            <a:endParaRPr lang="fr-FR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6513" y="836613"/>
            <a:ext cx="4752976" cy="288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sym typeface="Wingdings" pitchFamily="2" charset="2"/>
              </a:rPr>
              <a:t></a:t>
            </a:r>
            <a:r>
              <a:rPr lang="ar-MA" sz="2400" b="1">
                <a:solidFill>
                  <a:srgbClr val="002060"/>
                </a:solidFill>
              </a:rPr>
              <a:t>المواد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400" b="1">
                <a:solidFill>
                  <a:srgbClr val="002060"/>
                </a:solidFill>
              </a:rPr>
              <a:t>المدرسة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400" b="1">
                <a:solidFill>
                  <a:srgbClr val="002060"/>
                </a:solidFill>
              </a:rPr>
              <a:t>و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400" b="1">
                <a:solidFill>
                  <a:srgbClr val="002060"/>
                </a:solidFill>
              </a:rPr>
              <a:t>الحصص</a:t>
            </a:r>
            <a:endParaRPr lang="fr-FR" sz="2400" b="1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9" name="Parenthèses 8"/>
          <p:cNvSpPr/>
          <p:nvPr/>
        </p:nvSpPr>
        <p:spPr>
          <a:xfrm>
            <a:off x="4859338" y="863600"/>
            <a:ext cx="4105275" cy="2420938"/>
          </a:xfrm>
          <a:prstGeom prst="bracketPair">
            <a:avLst/>
          </a:prstGeom>
          <a:solidFill>
            <a:schemeClr val="bg1"/>
          </a:soli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000" b="1" dirty="0">
                <a:solidFill>
                  <a:sysClr val="windowText" lastClr="000000"/>
                </a:solidFill>
                <a:sym typeface="Wingdings"/>
              </a:rPr>
              <a:t> تمكين التلميذ في نفس الوقت  من اكتساب معارف في </a:t>
            </a:r>
            <a:r>
              <a:rPr lang="ar-MA" sz="2000" b="1" dirty="0">
                <a:solidFill>
                  <a:srgbClr val="FF0000"/>
                </a:solidFill>
                <a:sym typeface="Wingdings"/>
              </a:rPr>
              <a:t>التعليم العام </a:t>
            </a:r>
            <a:r>
              <a:rPr lang="ar-MA" sz="2000" b="1" dirty="0">
                <a:solidFill>
                  <a:sysClr val="windowText" lastClr="000000"/>
                </a:solidFill>
                <a:sym typeface="Wingdings"/>
              </a:rPr>
              <a:t>ومعارف </a:t>
            </a:r>
            <a:r>
              <a:rPr lang="ar-MA" sz="2000" b="1" dirty="0">
                <a:solidFill>
                  <a:srgbClr val="FF0000"/>
                </a:solidFill>
                <a:sym typeface="Wingdings"/>
              </a:rPr>
              <a:t>ومهارات مهنية </a:t>
            </a:r>
            <a:r>
              <a:rPr lang="ar-MA" sz="2000" b="1" dirty="0">
                <a:solidFill>
                  <a:sysClr val="windowText" lastClr="000000"/>
                </a:solidFill>
                <a:sym typeface="Wingdings"/>
              </a:rPr>
              <a:t>في المجال الصناعي؛</a:t>
            </a:r>
          </a:p>
          <a:p>
            <a:pPr algn="r" rtl="1" eaLnBrk="1" hangingPunct="1">
              <a:defRPr/>
            </a:pPr>
            <a:r>
              <a:rPr lang="ar-MA" sz="2000" b="1" dirty="0">
                <a:solidFill>
                  <a:sysClr val="windowText" lastClr="000000"/>
                </a:solidFill>
                <a:sym typeface="Wingdings"/>
              </a:rPr>
              <a:t> تقوية فرص </a:t>
            </a:r>
            <a:r>
              <a:rPr lang="ar-MA" sz="2000" b="1" dirty="0">
                <a:solidFill>
                  <a:srgbClr val="FF0000"/>
                </a:solidFill>
                <a:sym typeface="Wingdings"/>
              </a:rPr>
              <a:t>الإدماج المهني </a:t>
            </a:r>
            <a:r>
              <a:rPr lang="ar-MA" sz="2000" b="1" dirty="0">
                <a:solidFill>
                  <a:sysClr val="windowText" lastClr="000000"/>
                </a:solidFill>
                <a:sym typeface="Wingdings"/>
              </a:rPr>
              <a:t>في النسيج الاقتصادي؛</a:t>
            </a:r>
            <a:br>
              <a:rPr lang="ar-MA" sz="2000" b="1" dirty="0">
                <a:solidFill>
                  <a:sysClr val="windowText" lastClr="000000"/>
                </a:solidFill>
                <a:sym typeface="Wingdings"/>
              </a:rPr>
            </a:br>
            <a:r>
              <a:rPr lang="ar-MA" sz="2000" b="1" dirty="0">
                <a:solidFill>
                  <a:sysClr val="windowText" lastClr="000000"/>
                </a:solidFill>
                <a:sym typeface="Wingdings"/>
              </a:rPr>
              <a:t> إمكانية الاندماج في </a:t>
            </a:r>
            <a:r>
              <a:rPr lang="ar-MA" sz="2000" b="1" dirty="0">
                <a:solidFill>
                  <a:srgbClr val="FF0000"/>
                </a:solidFill>
                <a:sym typeface="Wingdings"/>
              </a:rPr>
              <a:t>سوق الشغل </a:t>
            </a:r>
            <a:r>
              <a:rPr lang="ar-MA" sz="2000" b="1" dirty="0">
                <a:solidFill>
                  <a:sysClr val="windowText" lastClr="000000"/>
                </a:solidFill>
                <a:sym typeface="Wingdings"/>
              </a:rPr>
              <a:t>في المجال الصناعي أو متابعة </a:t>
            </a:r>
            <a:r>
              <a:rPr lang="ar-MA" sz="2000" b="1" dirty="0">
                <a:solidFill>
                  <a:srgbClr val="FF0000"/>
                </a:solidFill>
                <a:sym typeface="Wingdings"/>
              </a:rPr>
              <a:t>الدراسات العليا</a:t>
            </a:r>
            <a:r>
              <a:rPr lang="ar-MA" sz="2000" b="1" dirty="0">
                <a:solidFill>
                  <a:sysClr val="windowText" lastClr="000000"/>
                </a:solidFill>
                <a:sym typeface="Wingdings"/>
              </a:rPr>
              <a:t>.</a:t>
            </a:r>
            <a:endParaRPr lang="fr-F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Parenthèses 10"/>
          <p:cNvSpPr/>
          <p:nvPr/>
        </p:nvSpPr>
        <p:spPr>
          <a:xfrm>
            <a:off x="4859338" y="3716338"/>
            <a:ext cx="4105275" cy="1728787"/>
          </a:xfrm>
          <a:prstGeom prst="bracketPair">
            <a:avLst/>
          </a:prstGeom>
          <a:solidFill>
            <a:schemeClr val="bg1"/>
          </a:soli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000" b="1" dirty="0">
                <a:solidFill>
                  <a:sysClr val="windowText" lastClr="000000"/>
                </a:solidFill>
                <a:sym typeface="Wingdings"/>
              </a:rPr>
              <a:t> </a:t>
            </a:r>
            <a:r>
              <a:rPr lang="ar-MA" sz="2000" b="1" dirty="0">
                <a:solidFill>
                  <a:sysClr val="windowText" lastClr="000000"/>
                </a:solidFill>
              </a:rPr>
              <a:t>مستوى جيد في </a:t>
            </a:r>
            <a:r>
              <a:rPr lang="ar-MA" sz="2000" b="1" dirty="0">
                <a:solidFill>
                  <a:srgbClr val="FF0000"/>
                </a:solidFill>
              </a:rPr>
              <a:t>الرياضيات والفيزياء </a:t>
            </a:r>
            <a:r>
              <a:rPr lang="ar-MA" sz="2000" b="1" dirty="0">
                <a:solidFill>
                  <a:sysClr val="windowText" lastClr="000000"/>
                </a:solidFill>
              </a:rPr>
              <a:t>والكيمياء؛</a:t>
            </a:r>
            <a:br>
              <a:rPr lang="ar-MA" sz="2000" b="1" dirty="0">
                <a:solidFill>
                  <a:sysClr val="windowText" lastClr="000000"/>
                </a:solidFill>
              </a:rPr>
            </a:br>
            <a:r>
              <a:rPr lang="ar-MA" sz="2000" b="1" dirty="0">
                <a:solidFill>
                  <a:sysClr val="windowText" lastClr="000000"/>
                </a:solidFill>
                <a:sym typeface="Wingdings"/>
              </a:rPr>
              <a:t> </a:t>
            </a:r>
            <a:r>
              <a:rPr lang="ar-MA" sz="2000" b="1" dirty="0">
                <a:solidFill>
                  <a:sysClr val="windowText" lastClr="000000"/>
                </a:solidFill>
              </a:rPr>
              <a:t>مستوى جيد في </a:t>
            </a:r>
            <a:r>
              <a:rPr lang="ar-MA" sz="2000" b="1" dirty="0">
                <a:solidFill>
                  <a:srgbClr val="FF0000"/>
                </a:solidFill>
              </a:rPr>
              <a:t>اللغة الأجنبية </a:t>
            </a:r>
            <a:r>
              <a:rPr lang="ar-MA" sz="2000" b="1" dirty="0">
                <a:solidFill>
                  <a:sysClr val="windowText" lastClr="000000"/>
                </a:solidFill>
              </a:rPr>
              <a:t>الأولى والثانية؛</a:t>
            </a:r>
            <a:br>
              <a:rPr lang="ar-MA" sz="2000" b="1" dirty="0">
                <a:solidFill>
                  <a:sysClr val="windowText" lastClr="000000"/>
                </a:solidFill>
              </a:rPr>
            </a:br>
            <a:r>
              <a:rPr lang="ar-MA" sz="2000" b="1" dirty="0">
                <a:solidFill>
                  <a:sysClr val="windowText" lastClr="000000"/>
                </a:solidFill>
                <a:sym typeface="Wingdings"/>
              </a:rPr>
              <a:t> </a:t>
            </a:r>
            <a:r>
              <a:rPr lang="ar-MA" sz="2000" b="1" dirty="0">
                <a:solidFill>
                  <a:sysClr val="windowText" lastClr="000000"/>
                </a:solidFill>
              </a:rPr>
              <a:t>التوفر على بنية جسدية سليمة. </a:t>
            </a:r>
          </a:p>
          <a:p>
            <a:pPr algn="r" rtl="1" eaLnBrk="1" hangingPunct="1">
              <a:defRPr/>
            </a:pPr>
            <a:endParaRPr lang="ar-MA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2" name="Parenthèses 11"/>
          <p:cNvSpPr/>
          <p:nvPr/>
        </p:nvSpPr>
        <p:spPr>
          <a:xfrm>
            <a:off x="5003800" y="5732463"/>
            <a:ext cx="3924300" cy="1125537"/>
          </a:xfrm>
          <a:prstGeom prst="bracketPair">
            <a:avLst/>
          </a:prstGeom>
          <a:solidFill>
            <a:schemeClr val="bg1"/>
          </a:soli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000" b="1" dirty="0">
                <a:solidFill>
                  <a:sysClr val="windowText" lastClr="000000"/>
                </a:solidFill>
                <a:sym typeface="Wingdings"/>
              </a:rPr>
              <a:t> </a:t>
            </a:r>
            <a:r>
              <a:rPr lang="ar-MA" sz="2000" b="1" dirty="0">
                <a:solidFill>
                  <a:sysClr val="windowText" lastClr="000000"/>
                </a:solidFill>
              </a:rPr>
              <a:t>الاندماج في سوق الشغل؛</a:t>
            </a:r>
            <a:br>
              <a:rPr lang="ar-MA" sz="2000" b="1" dirty="0">
                <a:solidFill>
                  <a:sysClr val="windowText" lastClr="000000"/>
                </a:solidFill>
              </a:rPr>
            </a:br>
            <a:r>
              <a:rPr lang="ar-MA" sz="2000" b="1" dirty="0">
                <a:solidFill>
                  <a:sysClr val="windowText" lastClr="000000"/>
                </a:solidFill>
                <a:sym typeface="Wingdings"/>
              </a:rPr>
              <a:t> </a:t>
            </a:r>
            <a:r>
              <a:rPr lang="ar-MA" sz="2000" b="1" dirty="0">
                <a:solidFill>
                  <a:sysClr val="windowText" lastClr="000000"/>
                </a:solidFill>
              </a:rPr>
              <a:t>متابعة الدراسات العليا؛</a:t>
            </a:r>
            <a:br>
              <a:rPr lang="ar-MA" sz="2000" b="1" dirty="0">
                <a:solidFill>
                  <a:sysClr val="windowText" lastClr="000000"/>
                </a:solidFill>
              </a:rPr>
            </a:br>
            <a:r>
              <a:rPr lang="ar-MA" sz="2000" b="1" dirty="0">
                <a:solidFill>
                  <a:sysClr val="windowText" lastClr="000000"/>
                </a:solidFill>
                <a:sym typeface="Wingdings"/>
              </a:rPr>
              <a:t> إ</a:t>
            </a:r>
            <a:r>
              <a:rPr lang="ar-MA" sz="2000" b="1" dirty="0">
                <a:solidFill>
                  <a:sysClr val="windowText" lastClr="000000"/>
                </a:solidFill>
              </a:rPr>
              <a:t>نشاء مشاريع خاصة....</a:t>
            </a:r>
            <a:endParaRPr lang="fr-BE" sz="2000" b="1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0" y="1196752"/>
          <a:ext cx="4608513" cy="581964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99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28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SA" sz="1800" b="1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j-cs"/>
                        </a:rPr>
                        <a:t>المعامل</a:t>
                      </a:r>
                      <a:endParaRPr lang="fr-FR" sz="1800" b="1" kern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MA" sz="1800" b="1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j-cs"/>
                        </a:rPr>
                        <a:t>الحصص</a:t>
                      </a:r>
                      <a:endParaRPr lang="fr-FR" sz="1800" b="1" kern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F_Najed" pitchFamily="2" charset="-78"/>
                        </a:rPr>
                        <a:t>المواد المقررة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0" i="1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التربية الاسلامية 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0" i="1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التاريخ والجغرافيا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0" i="1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الفلسفة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0" i="1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اللغة العربية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fr-FR" sz="2000" b="0" i="1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اللغة الأجنبية الأولى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fr-FR" sz="2000" b="0" i="1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اللغة الأجنبية الثانية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1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1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الرياضيات(باللغة الفرنسية</a:t>
                      </a:r>
                      <a:r>
                        <a:rPr lang="ar-M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1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1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الفيزياء والكيمياء(باللغة الفرنسية)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r-FR" sz="2000" b="0" i="1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علوم الحياة والأرض.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0" i="1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المعلوميات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0" i="1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التربية البدنية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1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fr-FR" sz="2000" b="1" i="1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>
                        <a:alpha val="6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>
                        <a:alpha val="6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المواد المهنية</a:t>
                      </a: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(باللغة الفرنسية)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fr-FR" sz="2000" b="0" i="1" kern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endParaRPr lang="fr-FR" sz="2000" b="1" i="0" kern="12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AF_Najed" pitchFamily="2" charset="-78"/>
                        </a:rPr>
                        <a:t>المواظبة والسلوك</a:t>
                      </a:r>
                      <a:endParaRPr lang="fr-FR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sp>
        <p:nvSpPr>
          <p:cNvPr id="2" name="Pensées 1"/>
          <p:cNvSpPr/>
          <p:nvPr/>
        </p:nvSpPr>
        <p:spPr>
          <a:xfrm>
            <a:off x="0" y="0"/>
            <a:ext cx="8604250" cy="863600"/>
          </a:xfrm>
          <a:prstGeom prst="cloudCallout">
            <a:avLst>
              <a:gd name="adj1" fmla="val 87275"/>
              <a:gd name="adj2" fmla="val -41117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rtl="1" eaLnBrk="1" hangingPunct="1">
              <a:defRPr/>
            </a:pPr>
            <a:r>
              <a:rPr lang="ar-MA" sz="3600" b="1">
                <a:solidFill>
                  <a:srgbClr val="C00000"/>
                </a:solidFill>
              </a:rPr>
              <a:t> الـجذع المشترك الخدماتي</a:t>
            </a:r>
            <a:endParaRPr lang="fr-FR" sz="3600" b="1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67513" y="549275"/>
            <a:ext cx="2376487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ea typeface="ACS  Zomorrod Extra Bold"/>
                <a:cs typeface="ACS  Zomorrod Extra Bold"/>
                <a:sym typeface="Wingdings" pitchFamily="2" charset="2"/>
              </a:rPr>
              <a:t></a:t>
            </a:r>
            <a:r>
              <a:rPr lang="ar-MA" sz="2400" b="1">
                <a:solidFill>
                  <a:srgbClr val="002060"/>
                </a:solidFill>
              </a:rPr>
              <a:t>الأهداف</a:t>
            </a:r>
            <a:endParaRPr lang="fr-FR" sz="2400" b="1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27650" y="5445125"/>
            <a:ext cx="3816350" cy="287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sym typeface="Wingdings" pitchFamily="2" charset="2"/>
              </a:rPr>
              <a:t></a:t>
            </a:r>
            <a:r>
              <a:rPr lang="ar-MA" sz="2400" b="1">
                <a:solidFill>
                  <a:srgbClr val="002060"/>
                </a:solidFill>
              </a:rPr>
              <a:t>بعض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400" b="1">
                <a:solidFill>
                  <a:srgbClr val="002060"/>
                </a:solidFill>
              </a:rPr>
              <a:t>الآفاق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400" b="1">
                <a:solidFill>
                  <a:srgbClr val="002060"/>
                </a:solidFill>
              </a:rPr>
              <a:t>المهنية</a:t>
            </a:r>
            <a:endParaRPr lang="fr-FR" sz="2400" b="1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43550" y="3284538"/>
            <a:ext cx="3600450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sym typeface="Wingdings" pitchFamily="2" charset="2"/>
              </a:rPr>
              <a:t></a:t>
            </a:r>
            <a:r>
              <a:rPr lang="ar-MA" sz="2400" b="1">
                <a:solidFill>
                  <a:srgbClr val="002060"/>
                </a:solidFill>
              </a:rPr>
              <a:t>المؤهلات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400" b="1">
                <a:solidFill>
                  <a:srgbClr val="002060"/>
                </a:solidFill>
              </a:rPr>
              <a:t>المطلوبة</a:t>
            </a:r>
            <a:endParaRPr lang="fr-FR" sz="2400" b="1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47813" y="836613"/>
            <a:ext cx="3024187" cy="360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sym typeface="Wingdings" pitchFamily="2" charset="2"/>
              </a:rPr>
              <a:t></a:t>
            </a:r>
            <a:r>
              <a:rPr lang="ar-MA" sz="2400" b="1">
                <a:solidFill>
                  <a:srgbClr val="002060"/>
                </a:solidFill>
              </a:rPr>
              <a:t>المواد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400" b="1">
                <a:solidFill>
                  <a:srgbClr val="002060"/>
                </a:solidFill>
              </a:rPr>
              <a:t>المدرسة</a:t>
            </a:r>
            <a:endParaRPr lang="fr-FR" sz="2400" b="1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9" name="Parenthèses 8"/>
          <p:cNvSpPr/>
          <p:nvPr/>
        </p:nvSpPr>
        <p:spPr>
          <a:xfrm>
            <a:off x="4859338" y="1017588"/>
            <a:ext cx="4105275" cy="2266950"/>
          </a:xfrm>
          <a:prstGeom prst="bracketPair">
            <a:avLst/>
          </a:prstGeom>
          <a:solidFill>
            <a:srgbClr val="FFFF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r" rtl="1" eaLnBrk="1" hangingPunct="1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ar-MA" b="1" dirty="0">
                <a:solidFill>
                  <a:srgbClr val="FFFF00"/>
                </a:solidFill>
                <a:sym typeface="Wingdings"/>
              </a:rPr>
              <a:t></a:t>
            </a:r>
            <a:r>
              <a:rPr lang="ar-MA" b="1" dirty="0">
                <a:solidFill>
                  <a:schemeClr val="tx1"/>
                </a:solidFill>
                <a:sym typeface="Wingdings"/>
              </a:rPr>
              <a:t> </a:t>
            </a:r>
            <a:r>
              <a:rPr lang="ar-MA" b="1" dirty="0">
                <a:solidFill>
                  <a:srgbClr val="002060"/>
                </a:solidFill>
                <a:sym typeface="Wingdings"/>
              </a:rPr>
              <a:t>تمكين التلميذ في نفس الوقت من اكتساب معارف في </a:t>
            </a:r>
            <a:r>
              <a:rPr lang="ar-MA" b="1" dirty="0">
                <a:solidFill>
                  <a:srgbClr val="00B0F0"/>
                </a:solidFill>
                <a:sym typeface="Wingdings"/>
              </a:rPr>
              <a:t>التعليم العام </a:t>
            </a:r>
            <a:r>
              <a:rPr lang="ar-MA" b="1" dirty="0">
                <a:solidFill>
                  <a:srgbClr val="002060"/>
                </a:solidFill>
                <a:sym typeface="Wingdings"/>
              </a:rPr>
              <a:t> ومعارف و</a:t>
            </a:r>
            <a:r>
              <a:rPr lang="ar-MA" b="1" dirty="0">
                <a:solidFill>
                  <a:srgbClr val="00B0F0"/>
                </a:solidFill>
                <a:sym typeface="Wingdings"/>
              </a:rPr>
              <a:t>مهارات مهنية </a:t>
            </a:r>
            <a:r>
              <a:rPr lang="ar-MA" b="1" dirty="0">
                <a:solidFill>
                  <a:srgbClr val="002060"/>
                </a:solidFill>
                <a:sym typeface="Wingdings"/>
              </a:rPr>
              <a:t>في المجال الخدماتي.</a:t>
            </a:r>
          </a:p>
          <a:p>
            <a:pPr marL="285750" indent="-285750" algn="r" rtl="1" eaLnBrk="1" hangingPunct="1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ar-MA" b="1" dirty="0">
                <a:solidFill>
                  <a:srgbClr val="FFFF00"/>
                </a:solidFill>
                <a:sym typeface="Wingdings"/>
              </a:rPr>
              <a:t> </a:t>
            </a:r>
            <a:r>
              <a:rPr lang="ar-MA" b="1" dirty="0">
                <a:solidFill>
                  <a:srgbClr val="002060"/>
                </a:solidFill>
                <a:sym typeface="Wingdings"/>
              </a:rPr>
              <a:t>تقوية فرص </a:t>
            </a:r>
            <a:r>
              <a:rPr lang="ar-MA" b="1" dirty="0">
                <a:solidFill>
                  <a:srgbClr val="00B0F0"/>
                </a:solidFill>
                <a:sym typeface="Wingdings"/>
              </a:rPr>
              <a:t>الإدماج المهني </a:t>
            </a:r>
            <a:r>
              <a:rPr lang="ar-MA" b="1" dirty="0">
                <a:solidFill>
                  <a:srgbClr val="002060"/>
                </a:solidFill>
                <a:sym typeface="Wingdings"/>
              </a:rPr>
              <a:t>في النسيج الاقتصادي </a:t>
            </a:r>
          </a:p>
          <a:p>
            <a:pPr marL="285750" indent="-285750" algn="r" rtl="1" eaLnBrk="1" hangingPunct="1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ar-MA" b="1" dirty="0">
                <a:solidFill>
                  <a:srgbClr val="FFFF00"/>
                </a:solidFill>
                <a:sym typeface="Wingdings"/>
              </a:rPr>
              <a:t> إ</a:t>
            </a:r>
            <a:r>
              <a:rPr lang="ar-MA" b="1" dirty="0">
                <a:solidFill>
                  <a:srgbClr val="002060"/>
                </a:solidFill>
                <a:sym typeface="Wingdings"/>
              </a:rPr>
              <a:t>مكانية الاندماج في </a:t>
            </a:r>
            <a:r>
              <a:rPr lang="ar-MA" b="1" dirty="0">
                <a:solidFill>
                  <a:srgbClr val="00B0F0"/>
                </a:solidFill>
                <a:sym typeface="Wingdings"/>
              </a:rPr>
              <a:t>سوق الشغل </a:t>
            </a:r>
            <a:r>
              <a:rPr lang="ar-MA" b="1" dirty="0">
                <a:solidFill>
                  <a:srgbClr val="002060"/>
                </a:solidFill>
                <a:sym typeface="Wingdings"/>
              </a:rPr>
              <a:t>في المجال الخدماتي أو متابعة </a:t>
            </a:r>
            <a:r>
              <a:rPr lang="ar-MA" b="1" dirty="0">
                <a:solidFill>
                  <a:srgbClr val="00B0F0"/>
                </a:solidFill>
                <a:sym typeface="Wingdings"/>
              </a:rPr>
              <a:t>الدراسات العليا</a:t>
            </a:r>
            <a:r>
              <a:rPr lang="ar-MA" b="1" dirty="0">
                <a:solidFill>
                  <a:srgbClr val="002060"/>
                </a:solidFill>
                <a:sym typeface="Wingdings"/>
              </a:rPr>
              <a:t>.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1" name="Parenthèses 10"/>
          <p:cNvSpPr/>
          <p:nvPr/>
        </p:nvSpPr>
        <p:spPr>
          <a:xfrm>
            <a:off x="4859338" y="3716338"/>
            <a:ext cx="4105275" cy="1655762"/>
          </a:xfrm>
          <a:prstGeom prst="bracketPair">
            <a:avLst/>
          </a:prstGeom>
          <a:solidFill>
            <a:srgbClr val="FFFF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r" rtl="1" eaLnBrk="1" hangingPunct="1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FFFF00"/>
                </a:solidFill>
                <a:sym typeface="Wingdings"/>
              </a:rPr>
              <a:t></a:t>
            </a:r>
            <a:r>
              <a:rPr lang="ar-MA" sz="2400" b="1" dirty="0">
                <a:solidFill>
                  <a:schemeClr val="tx1"/>
                </a:solidFill>
                <a:sym typeface="Wingdings"/>
              </a:rPr>
              <a:t> </a:t>
            </a:r>
            <a:r>
              <a:rPr lang="ar-MA" sz="2400" b="1" dirty="0">
                <a:solidFill>
                  <a:srgbClr val="002060"/>
                </a:solidFill>
              </a:rPr>
              <a:t>مستوى حسن </a:t>
            </a:r>
            <a:r>
              <a:rPr lang="ar-MA" sz="2400" b="1" dirty="0">
                <a:solidFill>
                  <a:srgbClr val="FF0000"/>
                </a:solidFill>
              </a:rPr>
              <a:t>الرياضيات</a:t>
            </a:r>
            <a:r>
              <a:rPr lang="ar-MA" sz="2400" b="1" dirty="0">
                <a:solidFill>
                  <a:srgbClr val="002060"/>
                </a:solidFill>
              </a:rPr>
              <a:t>.</a:t>
            </a:r>
          </a:p>
          <a:p>
            <a:pPr marL="342900" indent="-342900" algn="r" rtl="1" eaLnBrk="1" hangingPunct="1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FFFF00"/>
                </a:solidFill>
                <a:sym typeface="Wingdings"/>
              </a:rPr>
              <a:t></a:t>
            </a:r>
            <a:r>
              <a:rPr lang="ar-MA" sz="2400" b="1" dirty="0">
                <a:solidFill>
                  <a:schemeClr val="tx1"/>
                </a:solidFill>
                <a:sym typeface="Wingdings"/>
              </a:rPr>
              <a:t> </a:t>
            </a:r>
            <a:r>
              <a:rPr lang="ar-MA" sz="2400" b="1" dirty="0">
                <a:solidFill>
                  <a:srgbClr val="002060"/>
                </a:solidFill>
              </a:rPr>
              <a:t>مستوى جيد في </a:t>
            </a:r>
            <a:r>
              <a:rPr lang="ar-MA" sz="2400" b="1" dirty="0">
                <a:solidFill>
                  <a:srgbClr val="FF0000"/>
                </a:solidFill>
              </a:rPr>
              <a:t>اللغة الأجنبية </a:t>
            </a:r>
            <a:r>
              <a:rPr lang="ar-MA" sz="2400" b="1" dirty="0">
                <a:solidFill>
                  <a:srgbClr val="002060"/>
                </a:solidFill>
              </a:rPr>
              <a:t>الأولى والثانية</a:t>
            </a:r>
            <a:r>
              <a:rPr lang="ar-MA" sz="2400" b="1" dirty="0">
                <a:solidFill>
                  <a:schemeClr val="tx1"/>
                </a:solidFill>
              </a:rPr>
              <a:t>.</a:t>
            </a:r>
          </a:p>
          <a:p>
            <a:pPr marL="342900" indent="-342900" algn="r" rtl="1" eaLnBrk="1" hangingPunct="1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FFFF00"/>
                </a:solidFill>
                <a:sym typeface="Wingdings"/>
              </a:rPr>
              <a:t></a:t>
            </a:r>
            <a:r>
              <a:rPr lang="ar-MA" sz="2400" b="1" dirty="0">
                <a:solidFill>
                  <a:schemeClr val="tx1"/>
                </a:solidFill>
                <a:sym typeface="Wingdings"/>
              </a:rPr>
              <a:t> </a:t>
            </a:r>
            <a:r>
              <a:rPr lang="ar-MA" sz="2400" b="1" dirty="0">
                <a:solidFill>
                  <a:srgbClr val="002060"/>
                </a:solidFill>
              </a:rPr>
              <a:t>التوفر على بنية جسدية سليمة. </a:t>
            </a:r>
          </a:p>
        </p:txBody>
      </p:sp>
      <p:sp>
        <p:nvSpPr>
          <p:cNvPr id="12" name="Parenthèses 11"/>
          <p:cNvSpPr/>
          <p:nvPr/>
        </p:nvSpPr>
        <p:spPr>
          <a:xfrm>
            <a:off x="5003800" y="5805488"/>
            <a:ext cx="3924300" cy="1052512"/>
          </a:xfrm>
          <a:prstGeom prst="bracketPair">
            <a:avLst/>
          </a:prstGeom>
          <a:solidFill>
            <a:srgbClr val="FFFF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r" rtl="1" eaLnBrk="1" hangingPunct="1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FFFF00"/>
                </a:solidFill>
                <a:sym typeface="Wingdings"/>
              </a:rPr>
              <a:t> </a:t>
            </a:r>
            <a:r>
              <a:rPr lang="ar-MA" sz="2000" b="1" dirty="0">
                <a:solidFill>
                  <a:srgbClr val="002060"/>
                </a:solidFill>
              </a:rPr>
              <a:t>الاندماج في سوق الشغل</a:t>
            </a:r>
            <a:r>
              <a:rPr lang="ar-MA" sz="2000" b="1" dirty="0">
                <a:solidFill>
                  <a:schemeClr val="tx1"/>
                </a:solidFill>
              </a:rPr>
              <a:t>.</a:t>
            </a:r>
          </a:p>
          <a:p>
            <a:pPr marL="342900" indent="-342900" algn="r" rtl="1" eaLnBrk="1" hangingPunct="1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FFFF00"/>
                </a:solidFill>
                <a:sym typeface="Wingdings"/>
              </a:rPr>
              <a:t> </a:t>
            </a:r>
            <a:r>
              <a:rPr lang="ar-MA" sz="2000" b="1" dirty="0">
                <a:solidFill>
                  <a:srgbClr val="002060"/>
                </a:solidFill>
              </a:rPr>
              <a:t>متابعة الدراسات العليا.</a:t>
            </a:r>
          </a:p>
          <a:p>
            <a:pPr marL="342900" indent="-342900" algn="r" rtl="1" eaLnBrk="1" hangingPunct="1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FFFF00"/>
                </a:solidFill>
                <a:sym typeface="Wingdings"/>
              </a:rPr>
              <a:t> </a:t>
            </a:r>
            <a:r>
              <a:rPr lang="ar-MA" sz="2000" b="1" dirty="0">
                <a:solidFill>
                  <a:srgbClr val="002060"/>
                </a:solidFill>
              </a:rPr>
              <a:t>إنشاء مشاريع خاصة....</a:t>
            </a:r>
            <a:endParaRPr lang="fr-BE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0" y="1196752"/>
          <a:ext cx="4608513" cy="55652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27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28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S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المعامل</a:t>
                      </a:r>
                      <a:endParaRPr lang="fr-F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الحصص</a:t>
                      </a:r>
                      <a:endParaRPr lang="fr-F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F_Najed" pitchFamily="2" charset="-78"/>
                        </a:rPr>
                        <a:t>المواد المقررة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0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التربية الاسلامية 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التاريخ و الجغرافيا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0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الفلسفة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اللغة العربية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اللغة الأجنبية الأولى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fr-FR" sz="2000" b="0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اللغة الأجنبية الثانية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الرياضيات(باللغة الفرنسية</a:t>
                      </a:r>
                      <a:r>
                        <a:rPr lang="ar-M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endParaRPr lang="fr-FR" sz="2000" b="0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الفيزياء والكيمياء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endParaRPr lang="fr-FR" sz="2000" b="0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علوم الحياة والأرض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fr-FR" sz="2000" b="0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معلوميات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0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التربية البدنية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fr-FR" sz="2000" b="1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المواد المهنية(باللغة الفرنسية</a:t>
                      </a:r>
                      <a:r>
                        <a:rPr lang="ar-M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fr-FR" sz="2000" b="0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F_Najed" pitchFamily="2" charset="-78"/>
                        </a:rPr>
                        <a:t>المواظبة والسلوك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sp>
        <p:nvSpPr>
          <p:cNvPr id="2" name="Pensées 1"/>
          <p:cNvSpPr/>
          <p:nvPr/>
        </p:nvSpPr>
        <p:spPr>
          <a:xfrm>
            <a:off x="0" y="0"/>
            <a:ext cx="8604250" cy="863600"/>
          </a:xfrm>
          <a:prstGeom prst="cloudCallout">
            <a:avLst>
              <a:gd name="adj1" fmla="val 87275"/>
              <a:gd name="adj2" fmla="val -41117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rtl="1" eaLnBrk="1" hangingPunct="1">
              <a:defRPr/>
            </a:pPr>
            <a:r>
              <a:rPr lang="ar-MA" sz="3600" b="1" dirty="0">
                <a:solidFill>
                  <a:srgbClr val="C00000"/>
                </a:solidFill>
              </a:rPr>
              <a:t> الـجذع المشترك الفلاحي</a:t>
            </a:r>
            <a:endParaRPr lang="fr-FR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67513" y="549275"/>
            <a:ext cx="2376487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ea typeface="ACS  Zomorrod Extra Bold"/>
                <a:cs typeface="ACS  Zomorrod Extra Bold"/>
                <a:sym typeface="Wingdings" pitchFamily="2" charset="2"/>
              </a:rPr>
              <a:t></a:t>
            </a:r>
            <a:r>
              <a:rPr lang="ar-MA" sz="2400" b="1">
                <a:solidFill>
                  <a:srgbClr val="002060"/>
                </a:solidFill>
              </a:rPr>
              <a:t>الأهداف</a:t>
            </a:r>
            <a:endParaRPr lang="fr-FR" sz="2400" b="1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27650" y="5445125"/>
            <a:ext cx="3816350" cy="287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sym typeface="Wingdings" pitchFamily="2" charset="2"/>
              </a:rPr>
              <a:t></a:t>
            </a:r>
            <a:r>
              <a:rPr lang="ar-MA" sz="2400" b="1">
                <a:solidFill>
                  <a:srgbClr val="002060"/>
                </a:solidFill>
              </a:rPr>
              <a:t>بعض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400" b="1">
                <a:solidFill>
                  <a:srgbClr val="002060"/>
                </a:solidFill>
              </a:rPr>
              <a:t>الآفاق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400" b="1">
                <a:solidFill>
                  <a:srgbClr val="002060"/>
                </a:solidFill>
              </a:rPr>
              <a:t>المهنية</a:t>
            </a:r>
            <a:endParaRPr lang="fr-FR" sz="2400" b="1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43550" y="3284538"/>
            <a:ext cx="3600450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sym typeface="Wingdings" pitchFamily="2" charset="2"/>
              </a:rPr>
              <a:t></a:t>
            </a:r>
            <a:r>
              <a:rPr lang="ar-MA" sz="2400" b="1">
                <a:solidFill>
                  <a:srgbClr val="002060"/>
                </a:solidFill>
              </a:rPr>
              <a:t>المؤهلات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400" b="1">
                <a:solidFill>
                  <a:srgbClr val="002060"/>
                </a:solidFill>
              </a:rPr>
              <a:t>المطلوبة</a:t>
            </a:r>
            <a:endParaRPr lang="fr-FR" sz="2400" b="1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47813" y="836613"/>
            <a:ext cx="3024187" cy="360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 eaLnBrk="1" hangingPunct="1">
              <a:defRPr/>
            </a:pPr>
            <a:r>
              <a:rPr lang="ar-MA" sz="2400">
                <a:solidFill>
                  <a:srgbClr val="FF0000"/>
                </a:solidFill>
                <a:sym typeface="Wingdings" pitchFamily="2" charset="2"/>
              </a:rPr>
              <a:t></a:t>
            </a:r>
            <a:r>
              <a:rPr lang="ar-MA" sz="2400" b="1">
                <a:solidFill>
                  <a:srgbClr val="002060"/>
                </a:solidFill>
              </a:rPr>
              <a:t>المواد</a:t>
            </a:r>
            <a:r>
              <a:rPr lang="ar-MA">
                <a:solidFill>
                  <a:schemeClr val="tx1"/>
                </a:solidFill>
              </a:rPr>
              <a:t> </a:t>
            </a:r>
            <a:r>
              <a:rPr lang="ar-MA" sz="2400" b="1">
                <a:solidFill>
                  <a:srgbClr val="002060"/>
                </a:solidFill>
              </a:rPr>
              <a:t>المدرسة</a:t>
            </a:r>
            <a:endParaRPr lang="fr-FR" sz="2400" b="1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9" name="Parenthèses 8"/>
          <p:cNvSpPr/>
          <p:nvPr/>
        </p:nvSpPr>
        <p:spPr>
          <a:xfrm>
            <a:off x="4859338" y="1017588"/>
            <a:ext cx="4105275" cy="2266950"/>
          </a:xfrm>
          <a:prstGeom prst="bracketPair">
            <a:avLst/>
          </a:prstGeom>
          <a:solidFill>
            <a:srgbClr val="FFFF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r" rtl="1" eaLnBrk="1" hangingPunct="1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ar-MA" b="1" dirty="0">
                <a:solidFill>
                  <a:srgbClr val="FFFF00"/>
                </a:solidFill>
                <a:sym typeface="Wingdings"/>
              </a:rPr>
              <a:t></a:t>
            </a:r>
            <a:r>
              <a:rPr lang="ar-MA" b="1" dirty="0">
                <a:solidFill>
                  <a:schemeClr val="tx1"/>
                </a:solidFill>
                <a:sym typeface="Wingdings"/>
              </a:rPr>
              <a:t> </a:t>
            </a:r>
            <a:r>
              <a:rPr lang="ar-MA" b="1" dirty="0">
                <a:solidFill>
                  <a:srgbClr val="002060"/>
                </a:solidFill>
                <a:sym typeface="Wingdings"/>
              </a:rPr>
              <a:t>تمكين التلميذ في نفس الوقت من اكتساب معارف في </a:t>
            </a:r>
            <a:r>
              <a:rPr lang="ar-MA" b="1" dirty="0">
                <a:solidFill>
                  <a:srgbClr val="00B0F0"/>
                </a:solidFill>
                <a:sym typeface="Wingdings"/>
              </a:rPr>
              <a:t>التعليم العام </a:t>
            </a:r>
            <a:r>
              <a:rPr lang="ar-MA" b="1" dirty="0">
                <a:solidFill>
                  <a:srgbClr val="002060"/>
                </a:solidFill>
                <a:sym typeface="Wingdings"/>
              </a:rPr>
              <a:t> ومعارف و</a:t>
            </a:r>
            <a:r>
              <a:rPr lang="ar-MA" b="1" dirty="0">
                <a:solidFill>
                  <a:srgbClr val="00B0F0"/>
                </a:solidFill>
                <a:sym typeface="Wingdings"/>
              </a:rPr>
              <a:t>مهارات مهنية </a:t>
            </a:r>
            <a:r>
              <a:rPr lang="ar-MA" b="1" dirty="0">
                <a:solidFill>
                  <a:srgbClr val="002060"/>
                </a:solidFill>
                <a:sym typeface="Wingdings"/>
              </a:rPr>
              <a:t>في المجال الفلاحي.</a:t>
            </a:r>
          </a:p>
          <a:p>
            <a:pPr marL="285750" indent="-285750" algn="r" rtl="1" eaLnBrk="1" hangingPunct="1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ar-MA" b="1" dirty="0">
                <a:solidFill>
                  <a:srgbClr val="FFFF00"/>
                </a:solidFill>
                <a:sym typeface="Wingdings"/>
              </a:rPr>
              <a:t> </a:t>
            </a:r>
            <a:r>
              <a:rPr lang="ar-MA" b="1" dirty="0">
                <a:solidFill>
                  <a:srgbClr val="002060"/>
                </a:solidFill>
                <a:sym typeface="Wingdings"/>
              </a:rPr>
              <a:t>تقوية فرص </a:t>
            </a:r>
            <a:r>
              <a:rPr lang="ar-MA" b="1" dirty="0">
                <a:solidFill>
                  <a:srgbClr val="00B0F0"/>
                </a:solidFill>
                <a:sym typeface="Wingdings"/>
              </a:rPr>
              <a:t>الإدماج المهني </a:t>
            </a:r>
            <a:r>
              <a:rPr lang="ar-MA" b="1" dirty="0">
                <a:solidFill>
                  <a:srgbClr val="002060"/>
                </a:solidFill>
                <a:sym typeface="Wingdings"/>
              </a:rPr>
              <a:t>في النسيج الاقتصادي </a:t>
            </a:r>
          </a:p>
          <a:p>
            <a:pPr marL="285750" indent="-285750" algn="r" rtl="1" eaLnBrk="1" hangingPunct="1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ar-MA" b="1" dirty="0">
                <a:solidFill>
                  <a:srgbClr val="FFFF00"/>
                </a:solidFill>
                <a:sym typeface="Wingdings"/>
              </a:rPr>
              <a:t></a:t>
            </a:r>
            <a:r>
              <a:rPr lang="ar-MA" b="1" dirty="0">
                <a:solidFill>
                  <a:srgbClr val="002060"/>
                </a:solidFill>
                <a:sym typeface="Wingdings"/>
              </a:rPr>
              <a:t> امكانية الاندماج في </a:t>
            </a:r>
            <a:r>
              <a:rPr lang="ar-MA" b="1" dirty="0">
                <a:solidFill>
                  <a:srgbClr val="00B0F0"/>
                </a:solidFill>
                <a:sym typeface="Wingdings"/>
              </a:rPr>
              <a:t>سوق الشغل </a:t>
            </a:r>
            <a:r>
              <a:rPr lang="ar-MA" b="1" dirty="0">
                <a:solidFill>
                  <a:srgbClr val="002060"/>
                </a:solidFill>
                <a:sym typeface="Wingdings"/>
              </a:rPr>
              <a:t>في المجال الفلاحي أو متابعة </a:t>
            </a:r>
            <a:r>
              <a:rPr lang="ar-MA" b="1" dirty="0">
                <a:solidFill>
                  <a:srgbClr val="00B0F0"/>
                </a:solidFill>
                <a:sym typeface="Wingdings"/>
              </a:rPr>
              <a:t>الدراسات العليا</a:t>
            </a:r>
            <a:r>
              <a:rPr lang="ar-MA" b="1" dirty="0">
                <a:solidFill>
                  <a:srgbClr val="002060"/>
                </a:solidFill>
                <a:sym typeface="Wingdings"/>
              </a:rPr>
              <a:t>.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1" name="Parenthèses 10"/>
          <p:cNvSpPr/>
          <p:nvPr/>
        </p:nvSpPr>
        <p:spPr>
          <a:xfrm>
            <a:off x="4859338" y="3716338"/>
            <a:ext cx="4105275" cy="1655762"/>
          </a:xfrm>
          <a:prstGeom prst="bracketPair">
            <a:avLst/>
          </a:prstGeom>
          <a:solidFill>
            <a:srgbClr val="FFFF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r" rtl="1" eaLnBrk="1" hangingPunct="1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ar-MA" sz="2000" dirty="0">
                <a:solidFill>
                  <a:srgbClr val="FF0000"/>
                </a:solidFill>
              </a:rPr>
              <a:t>رغبة التلميذ في ولوج مسارات مهنية فلاحية في إطار مشروع شخصي </a:t>
            </a:r>
          </a:p>
          <a:p>
            <a:pPr marL="342900" indent="-342900" algn="r" rtl="1" eaLnBrk="1" hangingPunct="1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ar-MA" sz="2000" dirty="0">
                <a:solidFill>
                  <a:srgbClr val="FF0000"/>
                </a:solidFill>
              </a:rPr>
              <a:t>مستوى مقبول في جميع المواد العلمية و اللغة الفرنسية</a:t>
            </a:r>
          </a:p>
          <a:p>
            <a:pPr marL="342900" indent="-342900" algn="r" rtl="1" eaLnBrk="1" hangingPunct="1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ar-MA" sz="2000" dirty="0">
                <a:solidFill>
                  <a:srgbClr val="FF0000"/>
                </a:solidFill>
              </a:rPr>
              <a:t>روح المبادرة و التسيير</a:t>
            </a:r>
            <a:endParaRPr lang="ar-MA" sz="2000" b="1" dirty="0">
              <a:solidFill>
                <a:srgbClr val="FF0000"/>
              </a:solidFill>
            </a:endParaRPr>
          </a:p>
        </p:txBody>
      </p:sp>
      <p:sp>
        <p:nvSpPr>
          <p:cNvPr id="12" name="Parenthèses 11"/>
          <p:cNvSpPr/>
          <p:nvPr/>
        </p:nvSpPr>
        <p:spPr>
          <a:xfrm>
            <a:off x="5003800" y="5805488"/>
            <a:ext cx="3924300" cy="1052512"/>
          </a:xfrm>
          <a:prstGeom prst="bracketPair">
            <a:avLst/>
          </a:prstGeom>
          <a:solidFill>
            <a:srgbClr val="FFFF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r" rtl="1" eaLnBrk="1" hangingPunct="1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FFFF00"/>
                </a:solidFill>
                <a:sym typeface="Wingdings"/>
              </a:rPr>
              <a:t> </a:t>
            </a:r>
            <a:r>
              <a:rPr lang="ar-MA" sz="2000" b="1" dirty="0">
                <a:solidFill>
                  <a:srgbClr val="002060"/>
                </a:solidFill>
              </a:rPr>
              <a:t>الاندماج في سوق الشغل</a:t>
            </a:r>
            <a:r>
              <a:rPr lang="ar-MA" sz="2000" b="1" dirty="0">
                <a:solidFill>
                  <a:schemeClr val="tx1"/>
                </a:solidFill>
              </a:rPr>
              <a:t>.</a:t>
            </a:r>
          </a:p>
          <a:p>
            <a:pPr marL="342900" indent="-342900" algn="r" rtl="1" eaLnBrk="1" hangingPunct="1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FFFF00"/>
                </a:solidFill>
                <a:sym typeface="Wingdings"/>
              </a:rPr>
              <a:t> </a:t>
            </a:r>
            <a:r>
              <a:rPr lang="ar-MA" sz="2000" b="1" dirty="0">
                <a:solidFill>
                  <a:srgbClr val="002060"/>
                </a:solidFill>
              </a:rPr>
              <a:t>متابعة الدراسات العليا.</a:t>
            </a:r>
          </a:p>
          <a:p>
            <a:pPr marL="342900" indent="-342900" algn="r" rtl="1" eaLnBrk="1" hangingPunct="1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FFFF00"/>
                </a:solidFill>
                <a:sym typeface="Wingdings"/>
              </a:rPr>
              <a:t> </a:t>
            </a:r>
            <a:r>
              <a:rPr lang="ar-MA" sz="2000" b="1" dirty="0">
                <a:solidFill>
                  <a:srgbClr val="002060"/>
                </a:solidFill>
              </a:rPr>
              <a:t>إنشاء مشاريع خاصة....</a:t>
            </a:r>
            <a:endParaRPr lang="fr-BE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0" y="1196752"/>
          <a:ext cx="4608513" cy="55652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27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28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S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المعامل</a:t>
                      </a:r>
                      <a:endParaRPr lang="fr-F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ar-MA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الحصص</a:t>
                      </a:r>
                      <a:endParaRPr lang="fr-F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F_Najed" pitchFamily="2" charset="-78"/>
                        </a:rPr>
                        <a:t>المواد المقررة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0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التربية الاسلامية 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التاريخ و الجغرافيا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0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الفلسفة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اللغة العربية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اللغة الأجنبية الأولى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fr-FR" sz="2000" b="0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اللغة الأجنبية الثانية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الرياضيات(باللغة الفرنسية</a:t>
                      </a:r>
                      <a:r>
                        <a:rPr lang="ar-M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0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الفيزياء والكيمياء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0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علوم الحياة والأرض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0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معلوميات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0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التربية البدنية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fr-FR" sz="2000" b="1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المواد المهنية(باللغة الفرنسية</a:t>
                      </a:r>
                      <a:r>
                        <a:rPr lang="ar-M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0" i="1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fr-FR" sz="2000" b="0" i="1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MA" sz="2000" b="1" i="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endParaRPr lang="fr-FR" sz="2000" b="1" i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F_Najed" pitchFamily="2" charset="-78"/>
                        </a:rPr>
                        <a:t>المواظبة والسلوك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AF_Najed" pitchFamily="2" charset="-78"/>
                      </a:endParaRPr>
                    </a:p>
                  </a:txBody>
                  <a:tcPr marL="20420" marR="20420" marT="20420" marB="204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 rot="20106481">
            <a:off x="1503594" y="2583135"/>
            <a:ext cx="7235981" cy="1387625"/>
          </a:xfrm>
        </p:spPr>
        <p:txBody>
          <a:bodyPr/>
          <a:lstStyle/>
          <a:p>
            <a:pPr>
              <a:defRPr/>
            </a:pPr>
            <a:r>
              <a:rPr lang="ar-MA" sz="8800" dirty="0">
                <a:solidFill>
                  <a:srgbClr val="FF0000"/>
                </a:solidFill>
              </a:rPr>
              <a:t>شكرا على تفاعلكم</a:t>
            </a:r>
            <a:endParaRPr lang="fr-FR" sz="8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ique">
  <a:themeElements>
    <a:clrScheme name="thermique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iqu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iqu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TM01859868[[fn=Thermique]]</Template>
  <TotalTime>25506</TotalTime>
  <Words>1096</Words>
  <Application>Microsoft Office PowerPoint</Application>
  <PresentationFormat>Affichage à l'écran (4:3)</PresentationFormat>
  <Paragraphs>391</Paragraphs>
  <Slides>12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3" baseType="lpstr">
      <vt:lpstr>ACS  Topazz Extra Bold</vt:lpstr>
      <vt:lpstr>ACS  Zomorrod Extra Bold</vt:lpstr>
      <vt:lpstr>ae_AlHor</vt:lpstr>
      <vt:lpstr>AF_Najed</vt:lpstr>
      <vt:lpstr>Al-Hadith1</vt:lpstr>
      <vt:lpstr>Arabic Typesetting</vt:lpstr>
      <vt:lpstr>Arial</vt:lpstr>
      <vt:lpstr>Calibri</vt:lpstr>
      <vt:lpstr>Verdana</vt:lpstr>
      <vt:lpstr>Wingdings</vt:lpstr>
      <vt:lpstr>thermique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شكرا على تفاعلكم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المشروع الشخصي للمتعلم والافاق بعد الثالثة اعدادي 2021-2022</dc:title>
  <dc:creator>www.powerpointstyles.com;ALAE</dc:creator>
  <cp:lastModifiedBy>EL HARKAOUI EL HOUCINE</cp:lastModifiedBy>
  <cp:revision>292</cp:revision>
  <dcterms:created xsi:type="dcterms:W3CDTF">2009-03-23T15:23:24Z</dcterms:created>
  <dcterms:modified xsi:type="dcterms:W3CDTF">2024-10-10T22:26:27Z</dcterms:modified>
</cp:coreProperties>
</file>